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145704276" r:id="rId2"/>
    <p:sldId id="2147477185" r:id="rId3"/>
    <p:sldId id="2147477187" r:id="rId4"/>
    <p:sldId id="2147477186" r:id="rId5"/>
    <p:sldId id="2147477178" r:id="rId6"/>
    <p:sldId id="2147477182" r:id="rId7"/>
    <p:sldId id="2147477181" r:id="rId8"/>
    <p:sldId id="21474771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A500"/>
    <a:srgbClr val="FF0060"/>
    <a:srgbClr val="5B0F52"/>
    <a:srgbClr val="000000"/>
    <a:srgbClr val="5B405D"/>
    <a:srgbClr val="5B4152"/>
    <a:srgbClr val="F4BAED"/>
    <a:srgbClr val="FF9100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2" autoAdjust="0"/>
    <p:restoredTop sz="96085" autoAdjust="0"/>
  </p:normalViewPr>
  <p:slideViewPr>
    <p:cSldViewPr snapToGrid="0" showGuides="1">
      <p:cViewPr varScale="1">
        <p:scale>
          <a:sx n="98" d="100"/>
          <a:sy n="98" d="100"/>
        </p:scale>
        <p:origin x="232" y="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5562294238243"/>
          <c:y val="9.8365397927682535E-2"/>
          <c:w val="0.51841357608890981"/>
          <c:h val="0.7776201264735301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CA-CB4E-BF1E-CBC92C54B785}"/>
              </c:ext>
            </c:extLst>
          </c:dPt>
          <c:dPt>
            <c:idx val="1"/>
            <c:bubble3D val="0"/>
            <c:spPr>
              <a:solidFill>
                <a:srgbClr val="FFA5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CA-CB4E-BF1E-CBC92C54B785}"/>
              </c:ext>
            </c:extLst>
          </c:dPt>
          <c:dPt>
            <c:idx val="2"/>
            <c:bubble3D val="0"/>
            <c:spPr>
              <a:solidFill>
                <a:srgbClr val="FFA5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CA-CB4E-BF1E-CBC92C54B785}"/>
              </c:ext>
            </c:extLst>
          </c:dPt>
          <c:dPt>
            <c:idx val="3"/>
            <c:bubble3D val="0"/>
            <c:spPr>
              <a:solidFill>
                <a:srgbClr val="FFA500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CA-CB4E-BF1E-CBC92C54B785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CA-CB4E-BF1E-CBC92C54B785}"/>
              </c:ext>
            </c:extLst>
          </c:dPt>
          <c:dLbls>
            <c:dLbl>
              <c:idx val="0"/>
              <c:layout>
                <c:manualLayout>
                  <c:x val="-0.23663269841713855"/>
                  <c:y val="-1.32389572165697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77E915-DC51-A943-9393-D7FD03C9AEB0}" type="CATEGORYNAME">
                      <a:rPr lang="en-US" sz="1200">
                        <a:solidFill>
                          <a:schemeClr val="bg2"/>
                        </a:solidFill>
                      </a:rPr>
                      <a:pPr>
                        <a:defRPr sz="1200">
                          <a:solidFill>
                            <a:schemeClr val="bg2"/>
                          </a:solidFill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chemeClr val="bg2"/>
                        </a:solidFill>
                      </a:rPr>
                      <a:t>
</a:t>
                    </a:r>
                    <a:fld id="{DD438F3D-C67B-7E4F-B4EF-F4E928F3A06E}" type="PERCENTAGE">
                      <a:rPr lang="en-US" sz="1200" b="1" baseline="0">
                        <a:solidFill>
                          <a:schemeClr val="bg2"/>
                        </a:solidFill>
                      </a:rPr>
                      <a:pPr>
                        <a:defRPr sz="1200">
                          <a:solidFill>
                            <a:schemeClr val="bg2"/>
                          </a:solidFill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CA-CB4E-BF1E-CBC92C54B785}"/>
                </c:ext>
              </c:extLst>
            </c:dLbl>
            <c:dLbl>
              <c:idx val="1"/>
              <c:layout>
                <c:manualLayout>
                  <c:x val="0.10984003550445631"/>
                  <c:y val="-0.212041935048109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B11061-2535-9E41-A588-408EAC155B99}" type="CATEGORYNAME">
                      <a:rPr lang="en-US" sz="110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[NOM DE CATÉGORIE]</a:t>
                    </a:fld>
                    <a:r>
                      <a:rPr lang="en-US" sz="1100" baseline="0" dirty="0">
                        <a:solidFill>
                          <a:schemeClr val="bg2"/>
                        </a:solidFill>
                      </a:rPr>
                      <a:t>
</a:t>
                    </a:r>
                    <a:fld id="{601F279A-F5AD-854A-94CD-EE95730EB90A}" type="VALUE">
                      <a:rPr lang="en-US" sz="1100" b="1" baseline="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[VALEUR]</a:t>
                    </a:fld>
                    <a:endParaRPr lang="en-US" sz="1100" baseline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1745730506066"/>
                      <c:h val="0.16979989779218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CA-CB4E-BF1E-CBC92C54B785}"/>
                </c:ext>
              </c:extLst>
            </c:dLbl>
            <c:dLbl>
              <c:idx val="2"/>
              <c:layout>
                <c:manualLayout>
                  <c:x val="0.1734164818044778"/>
                  <c:y val="-3.78269443711021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F52F5B-6E7A-C045-A695-1A21E97BF1B8}" type="CATEGORYNAME">
                      <a:rPr lang="en-US" sz="1100" smtClean="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[NOM DE CATÉGORIE]</a:t>
                    </a:fld>
                    <a:r>
                      <a:rPr lang="en-US" sz="1100" baseline="0" dirty="0">
                        <a:solidFill>
                          <a:schemeClr val="bg2"/>
                        </a:solidFill>
                      </a:rPr>
                      <a:t>
</a:t>
                    </a:r>
                    <a:fld id="{C9E875DA-6A17-0942-87C5-4BF7275B3A5C}" type="VALUE">
                      <a:rPr lang="en-US" sz="1100" b="1" baseline="0">
                        <a:solidFill>
                          <a:schemeClr val="bg2"/>
                        </a:solidFill>
                      </a:rPr>
                      <a:pPr>
                        <a:defRPr sz="1100">
                          <a:solidFill>
                            <a:schemeClr val="bg2"/>
                          </a:solidFill>
                        </a:defRPr>
                      </a:pPr>
                      <a:t>[VALEUR]</a:t>
                    </a:fld>
                    <a:endParaRPr lang="en-US" sz="1100" baseline="0" dirty="0">
                      <a:solidFill>
                        <a:schemeClr val="bg2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CA-CB4E-BF1E-CBC92C54B78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8000141908664719"/>
                      <c:h val="8.90289555177587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1CA-CB4E-BF1E-CBC92C54B78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4635046585588324"/>
                      <c:h val="0.13399074878188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1CA-CB4E-BF1E-CBC92C54B78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Local Audiovisual</c:v>
                </c:pt>
                <c:pt idx="1">
                  <c:v>Local Publishing</c:v>
                </c:pt>
                <c:pt idx="2">
                  <c:v>Local (D)OOH</c:v>
                </c:pt>
                <c:pt idx="3">
                  <c:v>Other Local</c:v>
                </c:pt>
                <c:pt idx="4">
                  <c:v>International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0.51400000000000001</c:v>
                </c:pt>
                <c:pt idx="1">
                  <c:v>0.14399999999999999</c:v>
                </c:pt>
                <c:pt idx="2">
                  <c:v>0.115</c:v>
                </c:pt>
                <c:pt idx="3">
                  <c:v>2.1000000000000019E-2</c:v>
                </c:pt>
                <c:pt idx="4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CA-CB4E-BF1E-CBC92C54B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Exclusive Radio</c:v>
                </c:pt>
              </c:strCache>
            </c:strRef>
          </c:tx>
          <c:spPr>
            <a:solidFill>
              <a:srgbClr val="FF79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Week</c:v>
                </c:pt>
                <c:pt idx="1">
                  <c:v>Week</c:v>
                </c:pt>
                <c:pt idx="3">
                  <c:v>Week</c:v>
                </c:pt>
                <c:pt idx="4">
                  <c:v>Week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0.43</c:v>
                </c:pt>
                <c:pt idx="1">
                  <c:v>0.60650000000000004</c:v>
                </c:pt>
                <c:pt idx="3">
                  <c:v>0.36</c:v>
                </c:pt>
                <c:pt idx="4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5-0C4F-B21C-64847EF1DF4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Overlap</c:v>
                </c:pt>
              </c:strCache>
            </c:strRef>
          </c:tx>
          <c:spPr>
            <a:solidFill>
              <a:srgbClr val="FF006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Week</c:v>
                </c:pt>
                <c:pt idx="1">
                  <c:v>Week</c:v>
                </c:pt>
                <c:pt idx="3">
                  <c:v>Week</c:v>
                </c:pt>
                <c:pt idx="4">
                  <c:v>Week</c:v>
                </c:pt>
              </c:strCache>
            </c:strRef>
          </c:cat>
          <c:val>
            <c:numRef>
              <c:f>Feuil1!$C$2:$C$6</c:f>
              <c:numCache>
                <c:formatCode>0%</c:formatCode>
                <c:ptCount val="5"/>
                <c:pt idx="0">
                  <c:v>0.31</c:v>
                </c:pt>
                <c:pt idx="1">
                  <c:v>0.1295</c:v>
                </c:pt>
                <c:pt idx="3">
                  <c:v>0.25</c:v>
                </c:pt>
                <c:pt idx="4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5-0C4F-B21C-64847EF1DF4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Exclusive Streaming</c:v>
                </c:pt>
              </c:strCache>
            </c:strRef>
          </c:tx>
          <c:spPr>
            <a:solidFill>
              <a:srgbClr val="5A0F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Week</c:v>
                </c:pt>
                <c:pt idx="1">
                  <c:v>Week</c:v>
                </c:pt>
                <c:pt idx="3">
                  <c:v>Week</c:v>
                </c:pt>
                <c:pt idx="4">
                  <c:v>Week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 formatCode="0%">
                  <c:v>0.14000000000000001</c:v>
                </c:pt>
                <c:pt idx="3" formatCode="0%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15-0C4F-B21C-64847EF1DF42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Exclusive Streaming FREE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2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Week</c:v>
                </c:pt>
                <c:pt idx="1">
                  <c:v>Week</c:v>
                </c:pt>
                <c:pt idx="3">
                  <c:v>Week</c:v>
                </c:pt>
                <c:pt idx="4">
                  <c:v>Week</c:v>
                </c:pt>
              </c:strCache>
            </c:strRef>
          </c:cat>
          <c:val>
            <c:numRef>
              <c:f>Feuil1!$E$2:$E$6</c:f>
              <c:numCache>
                <c:formatCode>0%</c:formatCode>
                <c:ptCount val="5"/>
                <c:pt idx="1">
                  <c:v>5.8000000000000003E-2</c:v>
                </c:pt>
                <c:pt idx="4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15-0C4F-B21C-64847EF1D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314085311"/>
        <c:axId val="314089343"/>
      </c:barChart>
      <c:catAx>
        <c:axId val="314085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404040"/>
                </a:solidFill>
                <a:latin typeface="Montserrat" pitchFamily="2" charset="77"/>
                <a:ea typeface="+mn-ea"/>
                <a:cs typeface="+mn-cs"/>
              </a:defRPr>
            </a:pPr>
            <a:endParaRPr lang="fr-FR"/>
          </a:p>
        </c:txPr>
        <c:crossAx val="314089343"/>
        <c:crosses val="autoZero"/>
        <c:auto val="1"/>
        <c:lblAlgn val="ctr"/>
        <c:lblOffset val="100"/>
        <c:noMultiLvlLbl val="0"/>
      </c:catAx>
      <c:valAx>
        <c:axId val="314089343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14085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552594586332632E-2"/>
          <c:y val="0.93843173756635057"/>
          <c:w val="0.85689481082733487"/>
          <c:h val="6.1568262433649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404040"/>
              </a:solidFill>
              <a:latin typeface="Montserrat" pitchFamily="2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34-2C43-9721-730331D5D6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34-2C43-9721-730331D5D68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34-2C43-9721-730331D5D6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34-2C43-9721-730331D5D68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34-2C43-9721-730331D5D68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34-2C43-9721-730331D5D6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0">
                        <a:solidFill>
                          <a:schemeClr val="bg2"/>
                        </a:solidFill>
                      </a:rPr>
                      <a:t>-</a:t>
                    </a:r>
                    <a:fld id="{A795AB37-6C3B-4151-9EBC-0E607BF2789D}" type="VALUE">
                      <a:rPr lang="en-US" sz="1800" b="0" smtClean="0">
                        <a:solidFill>
                          <a:schemeClr val="bg2"/>
                        </a:solidFill>
                      </a:rPr>
                      <a:pPr/>
                      <a:t>[VALEUR]</a:t>
                    </a:fld>
                    <a:endParaRPr lang="en-US" sz="1800" b="0">
                      <a:solidFill>
                        <a:schemeClr val="bg2"/>
                      </a:solidFill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34-2C43-9721-730331D5D6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01FBED00-7AC1-41F5-AC09-FEEE1388092A}" type="VALUE">
                      <a:rPr lang="en-US" smtClean="0"/>
                      <a:pPr/>
                      <a:t>[VALEUR]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34-2C43-9721-730331D5D6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18F1AE6D-D330-4279-8C1C-28CFBC639C30}" type="VALUE">
                      <a:rPr lang="en-US" smtClean="0"/>
                      <a:pPr/>
                      <a:t>[VALEUR]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34-2C43-9721-730331D5D6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03F03BBD-5813-4E1A-A30B-F2652373757E}" type="VALUE">
                      <a:rPr lang="en-US" smtClean="0"/>
                      <a:pPr/>
                      <a:t>[VALEUR]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34-2C43-9721-730331D5D6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C4F571D5-F849-4EFB-A6F5-530ED3FDC53D}" type="VALUE">
                      <a:rPr lang="en-US" smtClean="0"/>
                      <a:pPr/>
                      <a:t>[VALEUR]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334-2C43-9721-730331D5D6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06A7D14F-D6F3-4897-BED4-93DE29AF51D0}" type="VALUE">
                      <a:rPr lang="en-US" smtClean="0"/>
                      <a:pPr/>
                      <a:t>[VALEUR]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334-2C43-9721-730331D5D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Sheet1!$A$3:$A$8</c:f>
              <c:strCache>
                <c:ptCount val="6"/>
                <c:pt idx="0">
                  <c:v>online</c:v>
                </c:pt>
                <c:pt idx="1">
                  <c:v>audio  </c:v>
                </c:pt>
                <c:pt idx="2">
                  <c:v>social  </c:v>
                </c:pt>
                <c:pt idx="3">
                  <c:v>online video</c:v>
                </c:pt>
                <c:pt idx="4">
                  <c:v>print</c:v>
                </c:pt>
                <c:pt idx="5">
                  <c:v>OOH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0.09</c:v>
                </c:pt>
                <c:pt idx="1">
                  <c:v>0.14000000000000001</c:v>
                </c:pt>
                <c:pt idx="2">
                  <c:v>0.17</c:v>
                </c:pt>
                <c:pt idx="3">
                  <c:v>0.23</c:v>
                </c:pt>
                <c:pt idx="4">
                  <c:v>0.28000000000000003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34-2C43-9721-730331D5D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4"/>
        <c:axId val="1223168447"/>
        <c:axId val="1223168927"/>
      </c:barChart>
      <c:catAx>
        <c:axId val="122316844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223168927"/>
        <c:crossesAt val="0"/>
        <c:auto val="1"/>
        <c:lblAlgn val="ctr"/>
        <c:lblOffset val="100"/>
        <c:noMultiLvlLbl val="0"/>
      </c:catAx>
      <c:valAx>
        <c:axId val="1223168927"/>
        <c:scaling>
          <c:orientation val="maxMin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22316844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086-9E45-819B-D38B3888DE4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6-9E45-819B-D38B3888DE4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IPA Effectiveness Databank average</c:v>
                </c:pt>
                <c:pt idx="1">
                  <c:v>Most effective trust-building campaigns</c:v>
                </c:pt>
              </c:strCache>
            </c:strRef>
          </c:cat>
          <c:val>
            <c:numRef>
              <c:f>Feuil1!$B$2:$B$3</c:f>
              <c:numCache>
                <c:formatCode>0.00</c:formatCode>
                <c:ptCount val="2"/>
                <c:pt idx="0">
                  <c:v>2</c:v>
                </c:pt>
                <c:pt idx="1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C-AD4C-86A5-FB7D52E1E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258122943"/>
        <c:axId val="258127423"/>
      </c:barChart>
      <c:catAx>
        <c:axId val="25812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7423"/>
        <c:crosses val="autoZero"/>
        <c:auto val="1"/>
        <c:lblAlgn val="ctr"/>
        <c:lblOffset val="100"/>
        <c:noMultiLvlLbl val="0"/>
      </c:catAx>
      <c:valAx>
        <c:axId val="258127423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9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294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18+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TV</c:v>
                </c:pt>
                <c:pt idx="1">
                  <c:v>YouTube</c:v>
                </c:pt>
                <c:pt idx="2">
                  <c:v>Social Media</c:v>
                </c:pt>
                <c:pt idx="3">
                  <c:v>Radio/podcasts</c:v>
                </c:pt>
                <c:pt idx="4">
                  <c:v>Newspapers/Mag.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0.24</c:v>
                </c:pt>
                <c:pt idx="1">
                  <c:v>0.12</c:v>
                </c:pt>
                <c:pt idx="2">
                  <c:v>0.09</c:v>
                </c:pt>
                <c:pt idx="3">
                  <c:v>0.17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C-AD4C-86A5-FB7D52E1E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6"/>
        <c:axId val="258122943"/>
        <c:axId val="258127423"/>
      </c:barChart>
      <c:catAx>
        <c:axId val="25812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7423"/>
        <c:crosses val="autoZero"/>
        <c:auto val="1"/>
        <c:lblAlgn val="ctr"/>
        <c:lblOffset val="100"/>
        <c:noMultiLvlLbl val="0"/>
      </c:catAx>
      <c:valAx>
        <c:axId val="258127423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2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1834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TV</c:v>
                </c:pt>
                <c:pt idx="1">
                  <c:v>YouTube</c:v>
                </c:pt>
                <c:pt idx="2">
                  <c:v>Social Media</c:v>
                </c:pt>
                <c:pt idx="3">
                  <c:v>Radio/podcasts</c:v>
                </c:pt>
                <c:pt idx="4">
                  <c:v>Newspapers/Mag.</c:v>
                </c:pt>
              </c:strCache>
            </c:strRef>
          </c:cat>
          <c:val>
            <c:numRef>
              <c:f>Feuil1!$B$2:$B$6</c:f>
              <c:numCache>
                <c:formatCode>0%</c:formatCode>
                <c:ptCount val="5"/>
                <c:pt idx="0">
                  <c:v>0.35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0.26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2-404B-ADD5-E7ED1C600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26"/>
        <c:axId val="258122943"/>
        <c:axId val="258127423"/>
      </c:barChart>
      <c:catAx>
        <c:axId val="25812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7423"/>
        <c:crosses val="autoZero"/>
        <c:auto val="1"/>
        <c:lblAlgn val="ctr"/>
        <c:lblOffset val="100"/>
        <c:noMultiLvlLbl val="0"/>
      </c:catAx>
      <c:valAx>
        <c:axId val="258127423"/>
        <c:scaling>
          <c:orientation val="minMax"/>
          <c:max val="0.3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9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8122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0.24379</cdr:x>
      <cdr:y>0.39287</cdr:y>
    </cdr:from>
    <cdr:to>
      <cdr:x>0.40931</cdr:x>
      <cdr:y>0.45095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A2D65A32-0C42-DB9F-B8A3-7B9AD4FA1378}"/>
            </a:ext>
          </a:extLst>
        </cdr:cNvPr>
        <cdr:cNvSpPr txBox="1"/>
      </cdr:nvSpPr>
      <cdr:spPr>
        <a:xfrm xmlns:a="http://schemas.openxmlformats.org/drawingml/2006/main" rot="642314">
          <a:off x="1429300" y="1535559"/>
          <a:ext cx="970470" cy="227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050" kern="1200" dirty="0">
              <a:solidFill>
                <a:schemeClr val="bg2"/>
              </a:solidFill>
            </a:rPr>
            <a:t>Other Local</a:t>
          </a:r>
          <a:endParaRPr lang="fr-FR" sz="1050" b="1" kern="1200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CDD0-8114-4269-BD8D-45BA19248BDD}" type="datetimeFigureOut">
              <a:rPr lang="en-US" smtClean="0"/>
              <a:t>5/11/26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2B421-ED01-45F5-9514-37EF903344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7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2A1BF-9ABA-8973-E1A7-62296123D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E7D4A-E399-6442-E469-27CFBF60D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9365B-0E0E-8405-248A-A0BE50793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5D1E1-F539-6BCE-B0C6-0C2F18FEC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9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8D2D1-DA31-4131-1D14-5A622A84F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C0674-48F4-84E4-2DEA-6D6416EF3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2795B6-4E39-6E8B-A722-698A86067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74B8C-DD87-EE8C-7346-8E26C5B10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94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6A34C-7CD0-FC65-F2E9-F8343704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EED391-5D7D-8B62-4F36-16778DBD9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F5767-B06A-BC74-CB62-1D3E817D5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AA232-DA4A-47D5-DD17-0217BC3B3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2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887EE-ABF1-2663-A758-9571E9D51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D5388-BD07-8F95-DD61-EF6316FF9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59AC8-3990-1ED5-113B-4A3F2F7CE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A6B3D-D7E9-C3B6-F9B0-50928E51C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8B681-F38B-8CBF-C846-34F9926C6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9957B1-C6EF-D9B7-17F7-7ACF80311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115BB-589C-F909-34FB-73A3D09C1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3308B-6DED-5EDA-48E8-F53121BB0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63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A7552-32B1-FDE6-C8F4-9A03515A6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CBFCE7-D56D-1D5D-3F05-3199AC9F1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A871AB-88C5-721B-97DF-3D82032E9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4E402-E3B0-F52C-4ED2-9DFADAD4D7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2B421-ED01-45F5-9514-37EF903344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BF6F5918-59D7-2FDF-5E96-94CEF1F3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74" y="374383"/>
            <a:ext cx="9648102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6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9C12C-943A-49FD-9C09-10B573B7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AECA8-DF2E-4BC3-87A6-3A7748CD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00" y="1438183"/>
            <a:ext cx="9360000" cy="4393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B53350-21B9-417E-8BEF-941B5C1D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1BF1-515C-4B34-867C-E8E8D60B721D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3805E670-5AEA-4A7A-9866-D4B91AF5C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7599" y="1310400"/>
            <a:ext cx="9359999" cy="216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logo with arrows pointing up&#10;&#10;Description automatically generated with medium confidence">
            <a:extLst>
              <a:ext uri="{FF2B5EF4-FFF2-40B4-BE49-F238E27FC236}">
                <a16:creationId xmlns:a16="http://schemas.microsoft.com/office/drawing/2014/main" id="{06F729AE-00BF-D137-271B-ADF471EF6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72" y="0"/>
            <a:ext cx="890727" cy="8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57083A-9623-49B2-8B80-FAD4E4AE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876" y="374383"/>
            <a:ext cx="9359999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00C657-CF28-4065-AFC1-43EA2C4C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600" y="1438183"/>
            <a:ext cx="9360000" cy="43938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4416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60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None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6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90000" indent="-2700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52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315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378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441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5040000" indent="-27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75000"/>
        <a:buFont typeface="Tahoma" panose="020B0604030504040204" pitchFamily="34" charset="0"/>
        <a:buChar char="˗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ludovic@viabelgium.media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A8863-DEA9-AAD1-1B36-AA6E3F79C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179" y="928256"/>
            <a:ext cx="3389643" cy="24183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91C46A-589C-4BDB-07BE-9BF25E84FE1D}"/>
              </a:ext>
            </a:extLst>
          </p:cNvPr>
          <p:cNvSpPr/>
          <p:nvPr/>
        </p:nvSpPr>
        <p:spPr>
          <a:xfrm>
            <a:off x="0" y="4288389"/>
            <a:ext cx="12192000" cy="256961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6B142E-BAAD-A5DF-44E2-73B00D4743B0}"/>
              </a:ext>
            </a:extLst>
          </p:cNvPr>
          <p:cNvSpPr txBox="1"/>
          <p:nvPr/>
        </p:nvSpPr>
        <p:spPr>
          <a:xfrm>
            <a:off x="3806752" y="4849919"/>
            <a:ext cx="45784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400" b="1" dirty="0">
                <a:solidFill>
                  <a:schemeClr val="bg2"/>
                </a:solidFill>
              </a:rPr>
              <a:t>POWER SLIDES</a:t>
            </a:r>
          </a:p>
          <a:p>
            <a:pPr algn="ctr"/>
            <a:r>
              <a:rPr lang="nl-BE" sz="4400" b="1" dirty="0">
                <a:solidFill>
                  <a:schemeClr val="accent2"/>
                </a:solidFill>
              </a:rPr>
              <a:t>2026</a:t>
            </a:r>
            <a:endParaRPr lang="LID4096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5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2E1CE-C261-3280-592D-A6F37DE39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2DCEBB5C-24BB-C75B-48E1-1A91228F0BC2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CEB723-D4E7-F0EF-DA56-7AFFD7546A48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D3E566-E13C-A15C-D6B2-E255B2CA58EC}"/>
                </a:ext>
              </a:extLst>
            </p:cNvPr>
            <p:cNvSpPr txBox="1"/>
            <p:nvPr/>
          </p:nvSpPr>
          <p:spPr>
            <a:xfrm>
              <a:off x="4271433" y="6457890"/>
              <a:ext cx="3649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2026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B49AE-37DE-66EC-F374-8287F91F859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Source : UMA-UBA Benchmark 2025 – Direct sales </a:t>
            </a:r>
            <a:r>
              <a:rPr lang="fr-FR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declarations</a:t>
            </a:r>
            <a:r>
              <a:rPr lang="fr-FR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by VIA and BPX </a:t>
            </a:r>
            <a:r>
              <a:rPr lang="fr-FR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members</a:t>
            </a:r>
            <a:endParaRPr lang="fr-FR" sz="9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 algn="ctr">
              <a:buNone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BE978EFB-085E-6DA0-83BF-0A8F9CDEC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35287" y="18090"/>
            <a:ext cx="961580" cy="8454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CD653F6-46E5-A3AE-0A87-C70AB775B384}"/>
              </a:ext>
            </a:extLst>
          </p:cNvPr>
          <p:cNvSpPr txBox="1">
            <a:spLocks/>
          </p:cNvSpPr>
          <p:nvPr/>
        </p:nvSpPr>
        <p:spPr>
          <a:xfrm>
            <a:off x="1331592" y="57219"/>
            <a:ext cx="10860408" cy="7448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The Belgian market mainly relies on Local sales houses</a:t>
            </a:r>
            <a:endParaRPr lang="LID4096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FD0F542-204E-500F-3264-744C8AAEEC3C}"/>
              </a:ext>
            </a:extLst>
          </p:cNvPr>
          <p:cNvCxnSpPr>
            <a:cxnSpLocks/>
          </p:cNvCxnSpPr>
          <p:nvPr/>
        </p:nvCxnSpPr>
        <p:spPr>
          <a:xfrm>
            <a:off x="2448000" y="784324"/>
            <a:ext cx="97559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cteurs 7">
            <a:extLst>
              <a:ext uri="{FF2B5EF4-FFF2-40B4-BE49-F238E27FC236}">
                <a16:creationId xmlns:a16="http://schemas.microsoft.com/office/drawing/2014/main" id="{9D7DF7EE-E426-3281-86E1-C7DECB0EABBB}"/>
              </a:ext>
            </a:extLst>
          </p:cNvPr>
          <p:cNvSpPr/>
          <p:nvPr/>
        </p:nvSpPr>
        <p:spPr>
          <a:xfrm rot="16200000">
            <a:off x="2446992" y="1530106"/>
            <a:ext cx="4080036" cy="4152237"/>
          </a:xfrm>
          <a:prstGeom prst="pie">
            <a:avLst>
              <a:gd name="adj1" fmla="val 0"/>
              <a:gd name="adj2" fmla="val 1713756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CFDBD15D-9395-AC88-660A-A83E99237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909489"/>
              </p:ext>
            </p:extLst>
          </p:nvPr>
        </p:nvGraphicFramePr>
        <p:xfrm>
          <a:off x="1506062" y="1712179"/>
          <a:ext cx="5862926" cy="390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C046A251-264D-133B-D70E-F31704C22829}"/>
              </a:ext>
            </a:extLst>
          </p:cNvPr>
          <p:cNvSpPr txBox="1"/>
          <p:nvPr/>
        </p:nvSpPr>
        <p:spPr>
          <a:xfrm>
            <a:off x="5846645" y="4622483"/>
            <a:ext cx="976549" cy="646331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Local</a:t>
            </a:r>
          </a:p>
          <a:p>
            <a:pPr algn="ctr"/>
            <a:r>
              <a:rPr lang="fr-FR" b="1" dirty="0">
                <a:solidFill>
                  <a:schemeClr val="bg2"/>
                </a:solidFill>
              </a:rPr>
              <a:t>79,4%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2F943D5-5FD1-BA9A-7358-60C988307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13" y="2089242"/>
            <a:ext cx="4221335" cy="319543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C1247F7-4F55-0764-67A6-4CD27F3DB1CF}"/>
              </a:ext>
            </a:extLst>
          </p:cNvPr>
          <p:cNvSpPr txBox="1"/>
          <p:nvPr/>
        </p:nvSpPr>
        <p:spPr>
          <a:xfrm>
            <a:off x="2826730" y="2209265"/>
            <a:ext cx="1055930" cy="46166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2"/>
                </a:solidFill>
              </a:rPr>
              <a:t>International</a:t>
            </a:r>
          </a:p>
          <a:p>
            <a:pPr algn="ctr"/>
            <a:r>
              <a:rPr lang="fr-FR" sz="1200" b="1" dirty="0">
                <a:solidFill>
                  <a:schemeClr val="bg2"/>
                </a:solidFill>
              </a:rPr>
              <a:t>20,6%</a:t>
            </a:r>
          </a:p>
        </p:txBody>
      </p:sp>
      <p:sp>
        <p:nvSpPr>
          <p:cNvPr id="25" name="ZoneTexte 25">
            <a:extLst>
              <a:ext uri="{FF2B5EF4-FFF2-40B4-BE49-F238E27FC236}">
                <a16:creationId xmlns:a16="http://schemas.microsoft.com/office/drawing/2014/main" id="{AF4A691D-A4FA-7790-26B4-50170A1B8EC8}"/>
              </a:ext>
            </a:extLst>
          </p:cNvPr>
          <p:cNvSpPr txBox="1"/>
          <p:nvPr/>
        </p:nvSpPr>
        <p:spPr>
          <a:xfrm>
            <a:off x="2357338" y="902711"/>
            <a:ext cx="2596799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noProof="0" dirty="0">
                <a:solidFill>
                  <a:schemeClr val="tx2">
                    <a:lumMod val="25000"/>
                  </a:schemeClr>
                </a:solidFill>
              </a:rPr>
              <a:t>% Net </a:t>
            </a:r>
            <a:r>
              <a:rPr lang="en-GB" sz="1500" dirty="0">
                <a:solidFill>
                  <a:schemeClr val="tx2">
                    <a:lumMod val="25000"/>
                  </a:schemeClr>
                </a:solidFill>
              </a:rPr>
              <a:t>media spends 2025</a:t>
            </a:r>
            <a:endParaRPr lang="en-GB" sz="1500" noProof="0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36CA9-AD6E-6C35-67FE-9300E771F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865A82B3-48F9-4D3E-0C59-358AF95E73E9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194AF6-38E9-7BC0-F475-E859BA60B71E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DFCFCB-C7B5-3CE5-1794-2D4CD4509B08}"/>
                </a:ext>
              </a:extLst>
            </p:cNvPr>
            <p:cNvSpPr txBox="1"/>
            <p:nvPr/>
          </p:nvSpPr>
          <p:spPr>
            <a:xfrm>
              <a:off x="4271433" y="6457890"/>
              <a:ext cx="3649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2026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88B67-90AC-D9BA-F8B2-DE9F47CADF4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Source : CIM ToVA planner – 18-54 – November 2025 – 330 GRP - Budget split TV/BVOD : 80/20 in the North and 85/15 in the South</a:t>
            </a:r>
          </a:p>
          <a:p>
            <a:pPr marL="0" indent="0" algn="ctr">
              <a:buNone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567DE7A0-87D3-7C49-7FE2-2D664EEAC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35287" y="18090"/>
            <a:ext cx="961580" cy="8454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D49CA55-B1D8-BD74-9379-FFEC477CA591}"/>
              </a:ext>
            </a:extLst>
          </p:cNvPr>
          <p:cNvSpPr txBox="1">
            <a:spLocks/>
          </p:cNvSpPr>
          <p:nvPr/>
        </p:nvSpPr>
        <p:spPr>
          <a:xfrm>
            <a:off x="1331592" y="57219"/>
            <a:ext cx="10860408" cy="7448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Total video = Linear TV + BVOD</a:t>
            </a:r>
            <a:endParaRPr lang="LID4096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B4AD498-5C8C-07F2-B820-0E787C8BD84E}"/>
              </a:ext>
            </a:extLst>
          </p:cNvPr>
          <p:cNvCxnSpPr>
            <a:cxnSpLocks/>
          </p:cNvCxnSpPr>
          <p:nvPr/>
        </p:nvCxnSpPr>
        <p:spPr>
          <a:xfrm>
            <a:off x="4225925" y="784324"/>
            <a:ext cx="797800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4FDBFE9-0100-213D-1FC1-FD5340A451CC}"/>
              </a:ext>
            </a:extLst>
          </p:cNvPr>
          <p:cNvGrpSpPr/>
          <p:nvPr/>
        </p:nvGrpSpPr>
        <p:grpSpPr>
          <a:xfrm>
            <a:off x="1978095" y="2318498"/>
            <a:ext cx="4750101" cy="3150054"/>
            <a:chOff x="2273641" y="2347788"/>
            <a:chExt cx="4750101" cy="3150054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464A19E-B18D-79D4-6DEC-27F1CCA7A774}"/>
                </a:ext>
              </a:extLst>
            </p:cNvPr>
            <p:cNvSpPr/>
            <p:nvPr/>
          </p:nvSpPr>
          <p:spPr>
            <a:xfrm>
              <a:off x="2273641" y="2347788"/>
              <a:ext cx="2829697" cy="2829697"/>
            </a:xfrm>
            <a:prstGeom prst="ellipse">
              <a:avLst/>
            </a:prstGeom>
            <a:noFill/>
            <a:ln w="28575" cap="flat" cmpd="sng" algn="ctr">
              <a:solidFill>
                <a:srgbClr val="5B0F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2B60A20-ED82-F80F-66C1-7FA4FE4007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4477" y="2790636"/>
              <a:ext cx="1944000" cy="1944000"/>
            </a:xfrm>
            <a:prstGeom prst="ellipse">
              <a:avLst/>
            </a:prstGeom>
            <a:noFill/>
            <a:ln w="28575" cap="flat" cmpd="sng" algn="ctr">
              <a:solidFill>
                <a:srgbClr val="5B0F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D167D3-2240-92C5-122C-5BF727E9A0D3}"/>
                </a:ext>
              </a:extLst>
            </p:cNvPr>
            <p:cNvSpPr/>
            <p:nvPr/>
          </p:nvSpPr>
          <p:spPr>
            <a:xfrm rot="693511">
              <a:off x="3926185" y="2812278"/>
              <a:ext cx="1387474" cy="115887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5B0F52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392A0D2-47DF-ED5E-0BD2-FF6BC551EBC2}"/>
                </a:ext>
              </a:extLst>
            </p:cNvPr>
            <p:cNvSpPr/>
            <p:nvPr/>
          </p:nvSpPr>
          <p:spPr>
            <a:xfrm rot="20329416">
              <a:off x="3900786" y="3556110"/>
              <a:ext cx="1387474" cy="115887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5B0F52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957181A-1BCC-B405-3FF7-D4A3DB6610C5}"/>
                </a:ext>
              </a:extLst>
            </p:cNvPr>
            <p:cNvSpPr/>
            <p:nvPr/>
          </p:nvSpPr>
          <p:spPr>
            <a:xfrm>
              <a:off x="2397208" y="2471355"/>
              <a:ext cx="2582562" cy="2582562"/>
            </a:xfrm>
            <a:prstGeom prst="ellipse">
              <a:avLst/>
            </a:prstGeom>
            <a:solidFill>
              <a:srgbClr val="FCB400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TV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52%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6C570F82-AF5C-FED7-1470-C06D01452D49}"/>
                </a:ext>
              </a:extLst>
            </p:cNvPr>
            <p:cNvSpPr/>
            <p:nvPr/>
          </p:nvSpPr>
          <p:spPr>
            <a:xfrm>
              <a:off x="4141504" y="2897663"/>
              <a:ext cx="1729946" cy="1729946"/>
            </a:xfrm>
            <a:prstGeom prst="ellipse">
              <a:avLst/>
            </a:prstGeom>
            <a:solidFill>
              <a:srgbClr val="FF7900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BVOD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24%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30FFE98-06FB-654D-BE6B-17A22D7819FF}"/>
                </a:ext>
              </a:extLst>
            </p:cNvPr>
            <p:cNvSpPr txBox="1"/>
            <p:nvPr/>
          </p:nvSpPr>
          <p:spPr>
            <a:xfrm>
              <a:off x="4458504" y="4851511"/>
              <a:ext cx="1388522" cy="646331"/>
            </a:xfrm>
            <a:prstGeom prst="rect">
              <a:avLst/>
            </a:prstGeom>
            <a:solidFill>
              <a:srgbClr val="5B0F52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Total Reach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63%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CCF9529-42E2-BFA9-E717-A8EB089F00E7}"/>
                </a:ext>
              </a:extLst>
            </p:cNvPr>
            <p:cNvSpPr txBox="1"/>
            <p:nvPr/>
          </p:nvSpPr>
          <p:spPr>
            <a:xfrm>
              <a:off x="5147267" y="2546838"/>
              <a:ext cx="1876475" cy="584775"/>
            </a:xfrm>
            <a:prstGeom prst="rect">
              <a:avLst/>
            </a:prstGeom>
            <a:solidFill>
              <a:srgbClr val="FF7900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Incremental Reach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11%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579FEA81-26B2-2703-DD38-0077A737F7B6}"/>
              </a:ext>
            </a:extLst>
          </p:cNvPr>
          <p:cNvGrpSpPr/>
          <p:nvPr/>
        </p:nvGrpSpPr>
        <p:grpSpPr>
          <a:xfrm>
            <a:off x="7230163" y="2318498"/>
            <a:ext cx="4740303" cy="3150054"/>
            <a:chOff x="2273641" y="2347788"/>
            <a:chExt cx="4740303" cy="3150054"/>
          </a:xfrm>
        </p:grpSpPr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3DA28BE-8B91-96C0-64A9-3BE8097D1C7C}"/>
                </a:ext>
              </a:extLst>
            </p:cNvPr>
            <p:cNvSpPr/>
            <p:nvPr/>
          </p:nvSpPr>
          <p:spPr>
            <a:xfrm>
              <a:off x="2273641" y="2347788"/>
              <a:ext cx="2829697" cy="2829697"/>
            </a:xfrm>
            <a:prstGeom prst="ellipse">
              <a:avLst/>
            </a:prstGeom>
            <a:noFill/>
            <a:ln w="28575" cap="flat" cmpd="sng" algn="ctr">
              <a:solidFill>
                <a:srgbClr val="5B0F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BA9896FC-261E-34D7-45AF-EBB91539F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29146" y="2897663"/>
              <a:ext cx="1750474" cy="1750474"/>
            </a:xfrm>
            <a:prstGeom prst="ellipse">
              <a:avLst/>
            </a:prstGeom>
            <a:noFill/>
            <a:ln w="28575" cap="flat" cmpd="sng" algn="ctr">
              <a:solidFill>
                <a:srgbClr val="5B0F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BCBD075-35ED-15ED-A84C-751060D88C95}"/>
                </a:ext>
              </a:extLst>
            </p:cNvPr>
            <p:cNvSpPr/>
            <p:nvPr/>
          </p:nvSpPr>
          <p:spPr>
            <a:xfrm rot="1252937">
              <a:off x="3915766" y="2866937"/>
              <a:ext cx="1388378" cy="115887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5B0F52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99E2D39-7128-18FB-B647-8E11490ADE35}"/>
                </a:ext>
              </a:extLst>
            </p:cNvPr>
            <p:cNvSpPr/>
            <p:nvPr/>
          </p:nvSpPr>
          <p:spPr>
            <a:xfrm rot="20096874">
              <a:off x="3900786" y="3518010"/>
              <a:ext cx="1387474" cy="115887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5B0F52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690FB0A9-2116-046A-C48A-A1CFB5C9406F}"/>
                </a:ext>
              </a:extLst>
            </p:cNvPr>
            <p:cNvSpPr/>
            <p:nvPr/>
          </p:nvSpPr>
          <p:spPr>
            <a:xfrm>
              <a:off x="2397208" y="2471355"/>
              <a:ext cx="2582562" cy="2582562"/>
            </a:xfrm>
            <a:prstGeom prst="ellipse">
              <a:avLst/>
            </a:prstGeom>
            <a:solidFill>
              <a:srgbClr val="FCB400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TV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52%</a:t>
              </a: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4C7597FA-204B-B5B3-7232-9CC18958BC7B}"/>
                </a:ext>
              </a:extLst>
            </p:cNvPr>
            <p:cNvSpPr/>
            <p:nvPr/>
          </p:nvSpPr>
          <p:spPr>
            <a:xfrm>
              <a:off x="4141504" y="3002860"/>
              <a:ext cx="1519552" cy="1519552"/>
            </a:xfrm>
            <a:prstGeom prst="ellipse">
              <a:avLst/>
            </a:prstGeom>
            <a:solidFill>
              <a:srgbClr val="FF7900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BVOD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14%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5D71AAD-7535-62D0-B4B1-F19902EFBFA5}"/>
                </a:ext>
              </a:extLst>
            </p:cNvPr>
            <p:cNvSpPr txBox="1"/>
            <p:nvPr/>
          </p:nvSpPr>
          <p:spPr>
            <a:xfrm>
              <a:off x="4472354" y="4851511"/>
              <a:ext cx="1360822" cy="646331"/>
            </a:xfrm>
            <a:prstGeom prst="rect">
              <a:avLst/>
            </a:prstGeom>
            <a:solidFill>
              <a:srgbClr val="5B0F52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Total Reach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59%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1A8F001-BC73-B0A2-03AC-89C076587DE3}"/>
                </a:ext>
              </a:extLst>
            </p:cNvPr>
            <p:cNvSpPr txBox="1"/>
            <p:nvPr/>
          </p:nvSpPr>
          <p:spPr>
            <a:xfrm>
              <a:off x="5137469" y="2616186"/>
              <a:ext cx="1876475" cy="584775"/>
            </a:xfrm>
            <a:prstGeom prst="rect">
              <a:avLst/>
            </a:prstGeom>
            <a:solidFill>
              <a:srgbClr val="FF7900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Incremental Reach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7%</a:t>
              </a:r>
            </a:p>
          </p:txBody>
        </p: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E2B3A4ED-A0A9-9D82-E0B3-7E34FDC3A9A5}"/>
              </a:ext>
            </a:extLst>
          </p:cNvPr>
          <p:cNvSpPr txBox="1"/>
          <p:nvPr/>
        </p:nvSpPr>
        <p:spPr>
          <a:xfrm>
            <a:off x="9188983" y="1532450"/>
            <a:ext cx="822662" cy="338554"/>
          </a:xfrm>
          <a:prstGeom prst="rect">
            <a:avLst/>
          </a:prstGeom>
          <a:solidFill>
            <a:srgbClr val="40404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2"/>
                </a:solidFill>
                <a:latin typeface="Montserrat" pitchFamily="2" charset="77"/>
              </a:rPr>
              <a:t>South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097C019-D028-ABE1-494E-E0B639E44E2E}"/>
              </a:ext>
            </a:extLst>
          </p:cNvPr>
          <p:cNvSpPr txBox="1"/>
          <p:nvPr/>
        </p:nvSpPr>
        <p:spPr>
          <a:xfrm>
            <a:off x="3951433" y="1511430"/>
            <a:ext cx="803425" cy="338554"/>
          </a:xfrm>
          <a:prstGeom prst="rect">
            <a:avLst/>
          </a:prstGeom>
          <a:solidFill>
            <a:srgbClr val="40404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2"/>
                </a:solidFill>
                <a:latin typeface="Montserrat" pitchFamily="2" charset="77"/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106371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BDE26-7903-477F-DE40-73C6D5328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310A856E-C707-0030-4898-038401661D58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304B0C-F0A3-4DDF-0999-78A9ED8C9A51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15FA78-217C-8785-6C85-DBD684E8F485}"/>
                </a:ext>
              </a:extLst>
            </p:cNvPr>
            <p:cNvSpPr txBox="1"/>
            <p:nvPr/>
          </p:nvSpPr>
          <p:spPr>
            <a:xfrm>
              <a:off x="4271433" y="6457890"/>
              <a:ext cx="3649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2026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C81F7-7EA7-3FE8-78B5-D8EF2E1B69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Source : Audio Time 2025 – 18-54</a:t>
            </a:r>
          </a:p>
          <a:p>
            <a:pPr marL="0" indent="0" algn="ctr">
              <a:buNone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500AD2A4-6443-B348-FD27-04C48DD50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35287" y="18090"/>
            <a:ext cx="961580" cy="84549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CB77137-CF8F-E6E0-D111-4797A3FB1119}"/>
              </a:ext>
            </a:extLst>
          </p:cNvPr>
          <p:cNvSpPr txBox="1">
            <a:spLocks/>
          </p:cNvSpPr>
          <p:nvPr/>
        </p:nvSpPr>
        <p:spPr>
          <a:xfrm>
            <a:off x="1331592" y="57219"/>
            <a:ext cx="10860408" cy="7448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Streaming audio platforms add limited reach</a:t>
            </a:r>
            <a:endParaRPr lang="LID4096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FAC0888-BE2C-4C95-A86D-71D07D6419AD}"/>
              </a:ext>
            </a:extLst>
          </p:cNvPr>
          <p:cNvCxnSpPr>
            <a:cxnSpLocks/>
          </p:cNvCxnSpPr>
          <p:nvPr/>
        </p:nvCxnSpPr>
        <p:spPr>
          <a:xfrm>
            <a:off x="3282462" y="784324"/>
            <a:ext cx="892146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D48019FB-78AA-F259-DA59-3E62289CAE91}"/>
              </a:ext>
            </a:extLst>
          </p:cNvPr>
          <p:cNvGraphicFramePr/>
          <p:nvPr/>
        </p:nvGraphicFramePr>
        <p:xfrm>
          <a:off x="3004457" y="2006602"/>
          <a:ext cx="7707086" cy="397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C3AF5E05-630E-B4E6-0C7F-34D1E9DEFAF8}"/>
              </a:ext>
            </a:extLst>
          </p:cNvPr>
          <p:cNvSpPr txBox="1"/>
          <p:nvPr/>
        </p:nvSpPr>
        <p:spPr>
          <a:xfrm>
            <a:off x="4262187" y="1458244"/>
            <a:ext cx="728420" cy="276999"/>
          </a:xfrm>
          <a:prstGeom prst="rect">
            <a:avLst/>
          </a:prstGeom>
          <a:solidFill>
            <a:srgbClr val="404040">
              <a:alpha val="79608"/>
            </a:srgbClr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6215063" algn="r"/>
              </a:tabLst>
            </a:pPr>
            <a:r>
              <a:rPr lang="fr-FR" sz="1200" dirty="0">
                <a:solidFill>
                  <a:schemeClr val="bg2"/>
                </a:solidFill>
                <a:latin typeface="Montserrat" pitchFamily="2" charset="77"/>
              </a:rPr>
              <a:t>North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147141C-F282-8CA2-7F19-8FB53B87B8D7}"/>
              </a:ext>
            </a:extLst>
          </p:cNvPr>
          <p:cNvSpPr txBox="1"/>
          <p:nvPr/>
        </p:nvSpPr>
        <p:spPr>
          <a:xfrm>
            <a:off x="3628496" y="2073064"/>
            <a:ext cx="513877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6215063" algn="r"/>
              </a:tabLst>
            </a:pP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Montserrat" pitchFamily="2" charset="77"/>
              </a:rPr>
              <a:t>88%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4C519ED-3F00-D7FC-A6E8-F07E2D3ABD50}"/>
              </a:ext>
            </a:extLst>
          </p:cNvPr>
          <p:cNvSpPr txBox="1"/>
          <p:nvPr/>
        </p:nvSpPr>
        <p:spPr>
          <a:xfrm>
            <a:off x="5110422" y="2073064"/>
            <a:ext cx="513877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6215063" algn="r"/>
              </a:tabLst>
            </a:pP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Montserrat" pitchFamily="2" charset="77"/>
              </a:rPr>
              <a:t>79%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ECD3D1F-B8D1-1532-BCF6-738C9113E7C8}"/>
              </a:ext>
            </a:extLst>
          </p:cNvPr>
          <p:cNvSpPr txBox="1"/>
          <p:nvPr/>
        </p:nvSpPr>
        <p:spPr>
          <a:xfrm>
            <a:off x="8706077" y="1458244"/>
            <a:ext cx="728420" cy="276999"/>
          </a:xfrm>
          <a:prstGeom prst="rect">
            <a:avLst/>
          </a:prstGeom>
          <a:solidFill>
            <a:srgbClr val="404040">
              <a:alpha val="79608"/>
            </a:srgbClr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6215063" algn="r"/>
              </a:tabLst>
            </a:pPr>
            <a:r>
              <a:rPr lang="fr-FR" sz="1200" dirty="0">
                <a:solidFill>
                  <a:schemeClr val="bg2"/>
                </a:solidFill>
                <a:latin typeface="Montserrat" pitchFamily="2" charset="77"/>
              </a:rPr>
              <a:t>South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6E55385-38B6-ECD3-2B2B-0A586939E90C}"/>
              </a:ext>
            </a:extLst>
          </p:cNvPr>
          <p:cNvSpPr txBox="1"/>
          <p:nvPr/>
        </p:nvSpPr>
        <p:spPr>
          <a:xfrm>
            <a:off x="8072385" y="2073064"/>
            <a:ext cx="513877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6215063" algn="r"/>
              </a:tabLst>
            </a:pP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Montserrat" pitchFamily="2" charset="77"/>
              </a:rPr>
              <a:t>82%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D6CB81D-5864-B44B-ADB0-3129E1D4870F}"/>
              </a:ext>
            </a:extLst>
          </p:cNvPr>
          <p:cNvSpPr txBox="1"/>
          <p:nvPr/>
        </p:nvSpPr>
        <p:spPr>
          <a:xfrm>
            <a:off x="9554312" y="2073064"/>
            <a:ext cx="513877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6215063" algn="r"/>
              </a:tabLst>
            </a:pP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Montserrat" pitchFamily="2" charset="77"/>
              </a:rPr>
              <a:t>70%</a:t>
            </a:r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399714E1-28C6-84F4-33FB-462773BEC9EF}"/>
              </a:ext>
            </a:extLst>
          </p:cNvPr>
          <p:cNvSpPr/>
          <p:nvPr/>
        </p:nvSpPr>
        <p:spPr>
          <a:xfrm rot="16200000">
            <a:off x="1350784" y="3449908"/>
            <a:ext cx="2339790" cy="1387415"/>
          </a:xfrm>
          <a:prstGeom prst="triangle">
            <a:avLst/>
          </a:prstGeom>
          <a:solidFill>
            <a:srgbClr val="FCB4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65DE9BAD-FDF8-DC90-BC62-E4AFB0E308E2}"/>
              </a:ext>
            </a:extLst>
          </p:cNvPr>
          <p:cNvSpPr/>
          <p:nvPr/>
        </p:nvSpPr>
        <p:spPr>
          <a:xfrm rot="16200000">
            <a:off x="1803502" y="2551091"/>
            <a:ext cx="1434358" cy="1387415"/>
          </a:xfrm>
          <a:prstGeom prst="triangle">
            <a:avLst/>
          </a:prstGeom>
          <a:solidFill>
            <a:srgbClr val="5A0F5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19439CC-8966-F6A4-9121-AE091E04559A}"/>
              </a:ext>
            </a:extLst>
          </p:cNvPr>
          <p:cNvSpPr txBox="1"/>
          <p:nvPr/>
        </p:nvSpPr>
        <p:spPr>
          <a:xfrm>
            <a:off x="1977319" y="3057399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404040"/>
                </a:solidFill>
                <a:latin typeface="Montserrat" pitchFamily="2" charset="77"/>
              </a:rPr>
              <a:t>Streaming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F7235F9-B278-8C02-4A55-1D5D3999BA90}"/>
              </a:ext>
            </a:extLst>
          </p:cNvPr>
          <p:cNvSpPr txBox="1"/>
          <p:nvPr/>
        </p:nvSpPr>
        <p:spPr>
          <a:xfrm>
            <a:off x="1977319" y="3989726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404040"/>
                </a:solidFill>
                <a:latin typeface="Montserrat" pitchFamily="2" charset="77"/>
              </a:rPr>
              <a:t>Radio</a:t>
            </a:r>
          </a:p>
        </p:txBody>
      </p:sp>
    </p:spTree>
    <p:extLst>
      <p:ext uri="{BB962C8B-B14F-4D97-AF65-F5344CB8AC3E}">
        <p14:creationId xmlns:p14="http://schemas.microsoft.com/office/powerpoint/2010/main" val="381831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30EB3-E314-2665-5258-BB7836FF9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F784F1C-CBBF-028C-C71E-45AA7507F699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215FDA-589A-E54F-284E-D6F3926951E7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AE2422-0914-FFEE-A0E3-B023BD5D3297}"/>
                </a:ext>
              </a:extLst>
            </p:cNvPr>
            <p:cNvSpPr txBox="1"/>
            <p:nvPr/>
          </p:nvSpPr>
          <p:spPr>
            <a:xfrm>
              <a:off x="4271433" y="6457890"/>
              <a:ext cx="3649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2026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61B75-9B71-F7CE-6D75-F11ECE9E25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Thinkbox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. 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Staying Power: The longevity of advertising, Tapestry Research, 2025. 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Purchase Intent (‘definitely consider’)</a:t>
            </a:r>
            <a:r>
              <a:rPr lang="en-GB" sz="9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All brands, among those exposed (</a:t>
            </a:r>
            <a:r>
              <a:rPr lang="en-GB" sz="900" kern="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nat</a:t>
            </a:r>
            <a:r>
              <a:rPr lang="en-GB" sz="9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rep, 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18</a:t>
            </a:r>
            <a:r>
              <a:rPr lang="en-GB" sz="900" kern="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-75). </a:t>
            </a:r>
            <a:r>
              <a:rPr lang="en-GB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Online Video is mostly YouTube</a:t>
            </a:r>
          </a:p>
          <a:p>
            <a:pPr marL="0" indent="0" algn="ctr">
              <a:buNone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8C2C31-A1DD-1781-4CE5-573A7EB96F10}"/>
              </a:ext>
            </a:extLst>
          </p:cNvPr>
          <p:cNvSpPr txBox="1">
            <a:spLocks/>
          </p:cNvSpPr>
          <p:nvPr/>
        </p:nvSpPr>
        <p:spPr>
          <a:xfrm>
            <a:off x="1331592" y="57219"/>
            <a:ext cx="10860408" cy="7448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TV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is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the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battery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that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charges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other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media</a:t>
            </a:r>
            <a:endParaRPr lang="LID4096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4264E4C-92A2-2652-7934-D182A5DF31AB}"/>
              </a:ext>
            </a:extLst>
          </p:cNvPr>
          <p:cNvCxnSpPr>
            <a:cxnSpLocks/>
          </p:cNvCxnSpPr>
          <p:nvPr/>
        </p:nvCxnSpPr>
        <p:spPr>
          <a:xfrm>
            <a:off x="3408218" y="784324"/>
            <a:ext cx="879570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5">
            <a:extLst>
              <a:ext uri="{FF2B5EF4-FFF2-40B4-BE49-F238E27FC236}">
                <a16:creationId xmlns:a16="http://schemas.microsoft.com/office/drawing/2014/main" id="{2198213A-0F09-B5EE-1593-0CB6618E9310}"/>
              </a:ext>
            </a:extLst>
          </p:cNvPr>
          <p:cNvSpPr txBox="1"/>
          <p:nvPr/>
        </p:nvSpPr>
        <p:spPr>
          <a:xfrm>
            <a:off x="3408217" y="902711"/>
            <a:ext cx="8237913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noProof="0" dirty="0">
                <a:solidFill>
                  <a:schemeClr val="tx2">
                    <a:lumMod val="25000"/>
                  </a:schemeClr>
                </a:solidFill>
              </a:rPr>
              <a:t>% average reduction in Purchase Intent over 8 weeks if TV is NOT included alongside…</a:t>
            </a: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E1A83C67-C898-9CF0-9939-5580D2D87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47848"/>
              </p:ext>
            </p:extLst>
          </p:nvPr>
        </p:nvGraphicFramePr>
        <p:xfrm>
          <a:off x="1885563" y="2099163"/>
          <a:ext cx="849085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143">
                  <a:extLst>
                    <a:ext uri="{9D8B030D-6E8A-4147-A177-3AD203B41FA5}">
                      <a16:colId xmlns:a16="http://schemas.microsoft.com/office/drawing/2014/main" val="3135171904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499192320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455929872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992263178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3065371543"/>
                    </a:ext>
                  </a:extLst>
                </a:gridCol>
                <a:gridCol w="1415143">
                  <a:extLst>
                    <a:ext uri="{9D8B030D-6E8A-4147-A177-3AD203B41FA5}">
                      <a16:colId xmlns:a16="http://schemas.microsoft.com/office/drawing/2014/main" val="68619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Other online </a:t>
                      </a:r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(search, display)</a:t>
                      </a:r>
                      <a:endParaRPr lang="en-GB" sz="20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Audio   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(radio &amp; streaming)</a:t>
                      </a:r>
                      <a:endParaRPr lang="en-GB" sz="18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Social Media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Online Video</a:t>
                      </a:r>
                      <a:endParaRPr lang="en-GB" sz="1200" b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Print       </a:t>
                      </a:r>
                      <a:r>
                        <a:rPr lang="en-GB" sz="1200" b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(physical)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OOH</a:t>
                      </a:r>
                      <a:endParaRPr lang="en-GB" sz="1200" b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596990"/>
                  </a:ext>
                </a:extLst>
              </a:tr>
            </a:tbl>
          </a:graphicData>
        </a:graphic>
      </p:graphicFrame>
      <p:graphicFrame>
        <p:nvGraphicFramePr>
          <p:cNvPr id="14" name="Chart 6">
            <a:extLst>
              <a:ext uri="{FF2B5EF4-FFF2-40B4-BE49-F238E27FC236}">
                <a16:creationId xmlns:a16="http://schemas.microsoft.com/office/drawing/2014/main" id="{039F52ED-45BE-CC85-554C-93911312C9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151944"/>
              </p:ext>
            </p:extLst>
          </p:nvPr>
        </p:nvGraphicFramePr>
        <p:xfrm>
          <a:off x="1710238" y="2901735"/>
          <a:ext cx="8854649" cy="295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Isosceles Triangle 7">
            <a:extLst>
              <a:ext uri="{FF2B5EF4-FFF2-40B4-BE49-F238E27FC236}">
                <a16:creationId xmlns:a16="http://schemas.microsoft.com/office/drawing/2014/main" id="{B6B57BDB-67FB-0348-2306-F837306895B0}"/>
              </a:ext>
            </a:extLst>
          </p:cNvPr>
          <p:cNvSpPr/>
          <p:nvPr/>
        </p:nvSpPr>
        <p:spPr>
          <a:xfrm flipH="1" flipV="1">
            <a:off x="1888038" y="3621659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accent6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Isosceles Triangle 8">
            <a:extLst>
              <a:ext uri="{FF2B5EF4-FFF2-40B4-BE49-F238E27FC236}">
                <a16:creationId xmlns:a16="http://schemas.microsoft.com/office/drawing/2014/main" id="{97A5C526-98FA-F55F-075D-97175BF6E076}"/>
              </a:ext>
            </a:extLst>
          </p:cNvPr>
          <p:cNvSpPr/>
          <p:nvPr/>
        </p:nvSpPr>
        <p:spPr>
          <a:xfrm flipH="1" flipV="1">
            <a:off x="3310438" y="3952307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accent1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Isosceles Triangle 9">
            <a:extLst>
              <a:ext uri="{FF2B5EF4-FFF2-40B4-BE49-F238E27FC236}">
                <a16:creationId xmlns:a16="http://schemas.microsoft.com/office/drawing/2014/main" id="{D06CE0B7-69CD-BDB9-7EC9-D9A6E5A5645C}"/>
              </a:ext>
            </a:extLst>
          </p:cNvPr>
          <p:cNvSpPr/>
          <p:nvPr/>
        </p:nvSpPr>
        <p:spPr>
          <a:xfrm flipH="1" flipV="1">
            <a:off x="4720138" y="4172660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accent2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Isosceles Triangle 10">
            <a:extLst>
              <a:ext uri="{FF2B5EF4-FFF2-40B4-BE49-F238E27FC236}">
                <a16:creationId xmlns:a16="http://schemas.microsoft.com/office/drawing/2014/main" id="{0B46E116-9E15-A4B8-3130-BFC460010820}"/>
              </a:ext>
            </a:extLst>
          </p:cNvPr>
          <p:cNvSpPr/>
          <p:nvPr/>
        </p:nvSpPr>
        <p:spPr>
          <a:xfrm flipH="1" flipV="1">
            <a:off x="6167938" y="4546077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accent3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Isosceles Triangle 11">
            <a:extLst>
              <a:ext uri="{FF2B5EF4-FFF2-40B4-BE49-F238E27FC236}">
                <a16:creationId xmlns:a16="http://schemas.microsoft.com/office/drawing/2014/main" id="{34CFF417-A0B2-8DF7-8627-0E4F65193882}"/>
              </a:ext>
            </a:extLst>
          </p:cNvPr>
          <p:cNvSpPr/>
          <p:nvPr/>
        </p:nvSpPr>
        <p:spPr>
          <a:xfrm flipH="1" flipV="1">
            <a:off x="7603038" y="4910958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accent5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Isosceles Triangle 12">
            <a:extLst>
              <a:ext uri="{FF2B5EF4-FFF2-40B4-BE49-F238E27FC236}">
                <a16:creationId xmlns:a16="http://schemas.microsoft.com/office/drawing/2014/main" id="{086D4095-6F67-3670-F7B3-DFDD1F6CA798}"/>
              </a:ext>
            </a:extLst>
          </p:cNvPr>
          <p:cNvSpPr/>
          <p:nvPr/>
        </p:nvSpPr>
        <p:spPr>
          <a:xfrm flipH="1" flipV="1">
            <a:off x="9012738" y="4910958"/>
            <a:ext cx="1346200" cy="419100"/>
          </a:xfrm>
          <a:prstGeom prst="triangle">
            <a:avLst>
              <a:gd name="adj" fmla="val 48847"/>
            </a:avLst>
          </a:prstGeom>
          <a:solidFill>
            <a:schemeClr val="bg1"/>
          </a:solidFill>
          <a:ln w="44450">
            <a:noFill/>
            <a:headEnd type="oval"/>
            <a:tailEnd type="oval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4" name="Image 23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67E1B911-4085-78F5-F1D0-0E59506B2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35287" y="18090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2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D6255-277A-3C38-3A39-A1E67655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F0AA63E3-55EA-357C-F6C6-B38BAFF0C406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A94DD8-DA28-2249-760B-8A09C51BA9FC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85A98C-8609-32BF-261A-60D46E0F6FB7}"/>
                </a:ext>
              </a:extLst>
            </p:cNvPr>
            <p:cNvSpPr txBox="1"/>
            <p:nvPr/>
          </p:nvSpPr>
          <p:spPr>
            <a:xfrm>
              <a:off x="4271433" y="6457890"/>
              <a:ext cx="3649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2026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E4F92-9278-4601-0C31-629C30D91D1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IPA Effectiveness Databank – N = 812 for-profit campaigns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E836FD-D711-5195-7485-9906B6CD0DF3}"/>
              </a:ext>
            </a:extLst>
          </p:cNvPr>
          <p:cNvSpPr txBox="1">
            <a:spLocks/>
          </p:cNvSpPr>
          <p:nvPr/>
        </p:nvSpPr>
        <p:spPr>
          <a:xfrm>
            <a:off x="1331592" y="57219"/>
            <a:ext cx="10860408" cy="7448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Top trust-building for-profit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campaigns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report more business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effects</a:t>
            </a:r>
            <a:endParaRPr lang="LID4096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21B0C2C8-7681-312C-83D3-047AA691594D}"/>
              </a:ext>
            </a:extLst>
          </p:cNvPr>
          <p:cNvGraphicFramePr/>
          <p:nvPr/>
        </p:nvGraphicFramePr>
        <p:xfrm>
          <a:off x="2263734" y="1761423"/>
          <a:ext cx="9243245" cy="395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BB7DB6C3-3B60-6212-7176-DC54FF19B7ED}"/>
              </a:ext>
            </a:extLst>
          </p:cNvPr>
          <p:cNvCxnSpPr>
            <a:cxnSpLocks/>
          </p:cNvCxnSpPr>
          <p:nvPr/>
        </p:nvCxnSpPr>
        <p:spPr>
          <a:xfrm>
            <a:off x="1481667" y="784324"/>
            <a:ext cx="107222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CBD2125-C329-885F-CF8C-EE171333CF75}"/>
              </a:ext>
            </a:extLst>
          </p:cNvPr>
          <p:cNvCxnSpPr>
            <a:cxnSpLocks/>
          </p:cNvCxnSpPr>
          <p:nvPr/>
        </p:nvCxnSpPr>
        <p:spPr>
          <a:xfrm flipV="1">
            <a:off x="6971324" y="2493108"/>
            <a:ext cx="0" cy="1109784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93B2DB0-4251-972F-C1DE-0D9A704BD69D}"/>
              </a:ext>
            </a:extLst>
          </p:cNvPr>
          <p:cNvSpPr/>
          <p:nvPr/>
        </p:nvSpPr>
        <p:spPr>
          <a:xfrm>
            <a:off x="6486772" y="1952816"/>
            <a:ext cx="969104" cy="405510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5"/>
                </a:solidFill>
              </a:rPr>
              <a:t>+65%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850C31-4E34-4EE1-77C3-9B9D511F5CF5}"/>
              </a:ext>
            </a:extLst>
          </p:cNvPr>
          <p:cNvSpPr txBox="1">
            <a:spLocks/>
          </p:cNvSpPr>
          <p:nvPr/>
        </p:nvSpPr>
        <p:spPr>
          <a:xfrm>
            <a:off x="1015998" y="3177975"/>
            <a:ext cx="1111289" cy="845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6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9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52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31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378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441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504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75000"/>
              <a:buFont typeface="Tahoma" panose="020B0604030504040204" pitchFamily="34" charset="0"/>
              <a:buChar char="˗"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nl-BE" sz="11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Average number of very large business effects recorded per campaign</a:t>
            </a:r>
            <a:endParaRPr lang="en-US" sz="11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Image 7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619D9C95-5460-55B5-53BE-EBC83BBDE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35287" y="18090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3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AD44B-35C2-162D-06EA-B763B0236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807C6727-EB36-30A5-DAE7-AE57ABA3A25A}"/>
              </a:ext>
            </a:extLst>
          </p:cNvPr>
          <p:cNvGrpSpPr/>
          <p:nvPr/>
        </p:nvGrpSpPr>
        <p:grpSpPr>
          <a:xfrm>
            <a:off x="0" y="6454800"/>
            <a:ext cx="12192000" cy="403200"/>
            <a:chOff x="0" y="6454800"/>
            <a:chExt cx="12192000" cy="403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C6B374-37A3-03F7-9EBC-659D9BCA87FE}"/>
                </a:ext>
              </a:extLst>
            </p:cNvPr>
            <p:cNvSpPr/>
            <p:nvPr/>
          </p:nvSpPr>
          <p:spPr>
            <a:xfrm>
              <a:off x="0" y="6454800"/>
              <a:ext cx="12192000" cy="4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54775F-B94F-90D8-4C44-EBDD77C1F488}"/>
                </a:ext>
              </a:extLst>
            </p:cNvPr>
            <p:cNvSpPr txBox="1"/>
            <p:nvPr/>
          </p:nvSpPr>
          <p:spPr>
            <a:xfrm>
              <a:off x="4271433" y="6457890"/>
              <a:ext cx="364913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000" b="1" dirty="0">
                  <a:solidFill>
                    <a:schemeClr val="bg2"/>
                  </a:solidFill>
                </a:rPr>
                <a:t>POWER SLIDES</a:t>
              </a:r>
              <a:r>
                <a:rPr lang="nl-BE" sz="2000" dirty="0">
                  <a:solidFill>
                    <a:schemeClr val="bg2"/>
                  </a:solidFill>
                </a:rPr>
                <a:t> 2026</a:t>
              </a:r>
              <a:endParaRPr lang="LID4096" sz="200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58557-8D33-4975-DB22-BFD1AC0D25B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260466"/>
            <a:ext cx="12192000" cy="170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: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Thinkbox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Tapestry Research 2025. Q. : </a:t>
            </a:r>
            <a:r>
              <a:rPr lang="fr-BE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Thinking</a:t>
            </a:r>
            <a:r>
              <a:rPr lang="fr-BE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about </a:t>
            </a:r>
            <a:r>
              <a:rPr lang="fr-BE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different</a:t>
            </a:r>
            <a:r>
              <a:rPr lang="fr-BE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places in </a:t>
            </a:r>
            <a:r>
              <a:rPr lang="fr-BE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which</a:t>
            </a:r>
            <a:r>
              <a:rPr lang="fr-BE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you</a:t>
            </a:r>
            <a:r>
              <a:rPr lang="fr-BE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see</a:t>
            </a:r>
            <a:r>
              <a:rPr lang="fr-BE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advertising</a:t>
            </a:r>
            <a:r>
              <a:rPr lang="fr-BE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fr-BE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please</a:t>
            </a:r>
            <a:r>
              <a:rPr lang="fr-BE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tell us how </a:t>
            </a:r>
            <a:r>
              <a:rPr lang="fr-BE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you</a:t>
            </a:r>
            <a:r>
              <a:rPr lang="fr-BE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feel</a:t>
            </a:r>
            <a:r>
              <a:rPr lang="fr-BE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[TRUSTED] about brands </a:t>
            </a:r>
            <a:r>
              <a:rPr lang="fr-BE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that</a:t>
            </a:r>
            <a:r>
              <a:rPr lang="fr-BE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fr-BE" sz="9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advertise</a:t>
            </a:r>
            <a:r>
              <a:rPr lang="fr-BE" sz="9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[TYPE OF AD]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B6F132-6F2C-BF44-8143-FBF322A8466B}"/>
              </a:ext>
            </a:extLst>
          </p:cNvPr>
          <p:cNvSpPr txBox="1">
            <a:spLocks/>
          </p:cNvSpPr>
          <p:nvPr/>
        </p:nvSpPr>
        <p:spPr>
          <a:xfrm>
            <a:off x="1331592" y="57219"/>
            <a:ext cx="10860408" cy="7448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Twice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as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many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people trust brands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advertised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on TV </a:t>
            </a:r>
            <a:r>
              <a:rPr lang="fr-BE" sz="2800" dirty="0" err="1">
                <a:solidFill>
                  <a:schemeClr val="tx2">
                    <a:lumMod val="25000"/>
                  </a:schemeClr>
                </a:solidFill>
              </a:rPr>
              <a:t>than</a:t>
            </a:r>
            <a:r>
              <a:rPr lang="fr-BE" sz="2800" dirty="0">
                <a:solidFill>
                  <a:schemeClr val="tx2">
                    <a:lumMod val="25000"/>
                  </a:schemeClr>
                </a:solidFill>
              </a:rPr>
              <a:t> YouTube</a:t>
            </a:r>
            <a:endParaRPr lang="LID4096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C777DB6D-E70A-AA92-550E-21EB23590205}"/>
              </a:ext>
            </a:extLst>
          </p:cNvPr>
          <p:cNvGraphicFramePr/>
          <p:nvPr/>
        </p:nvGraphicFramePr>
        <p:xfrm>
          <a:off x="1431172" y="2097102"/>
          <a:ext cx="6047699" cy="362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F99B48D5-F2B0-04F0-279A-5FA0207A7D10}"/>
              </a:ext>
            </a:extLst>
          </p:cNvPr>
          <p:cNvCxnSpPr>
            <a:cxnSpLocks/>
          </p:cNvCxnSpPr>
          <p:nvPr/>
        </p:nvCxnSpPr>
        <p:spPr>
          <a:xfrm>
            <a:off x="1481667" y="784324"/>
            <a:ext cx="107222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25">
            <a:extLst>
              <a:ext uri="{FF2B5EF4-FFF2-40B4-BE49-F238E27FC236}">
                <a16:creationId xmlns:a16="http://schemas.microsoft.com/office/drawing/2014/main" id="{7EB5D661-DC8D-82CA-1A91-1135D2F0D6F1}"/>
              </a:ext>
            </a:extLst>
          </p:cNvPr>
          <p:cNvSpPr txBox="1"/>
          <p:nvPr/>
        </p:nvSpPr>
        <p:spPr>
          <a:xfrm>
            <a:off x="1407795" y="902711"/>
            <a:ext cx="9342643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noProof="0" dirty="0">
                <a:solidFill>
                  <a:schemeClr val="tx2">
                    <a:lumMod val="25000"/>
                  </a:schemeClr>
                </a:solidFill>
              </a:rPr>
              <a:t>% of people that trust brands that advertise on…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723A8A67-02C3-313D-729A-04A820537B63}"/>
              </a:ext>
            </a:extLst>
          </p:cNvPr>
          <p:cNvSpPr/>
          <p:nvPr/>
        </p:nvSpPr>
        <p:spPr>
          <a:xfrm>
            <a:off x="4388950" y="2122503"/>
            <a:ext cx="614851" cy="266474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2"/>
                </a:solidFill>
              </a:rPr>
              <a:t>18+</a:t>
            </a: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40EF62BD-092E-A8F9-41D9-6AF91AAF9EEB}"/>
              </a:ext>
            </a:extLst>
          </p:cNvPr>
          <p:cNvGrpSpPr/>
          <p:nvPr/>
        </p:nvGrpSpPr>
        <p:grpSpPr>
          <a:xfrm>
            <a:off x="8175021" y="3432732"/>
            <a:ext cx="3583856" cy="2370667"/>
            <a:chOff x="7175953" y="3666681"/>
            <a:chExt cx="3583856" cy="2370667"/>
          </a:xfrm>
        </p:grpSpPr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A4D2FCB1-A751-83AD-2256-D7221FBD513F}"/>
                </a:ext>
              </a:extLst>
            </p:cNvPr>
            <p:cNvGrpSpPr/>
            <p:nvPr/>
          </p:nvGrpSpPr>
          <p:grpSpPr>
            <a:xfrm>
              <a:off x="7213600" y="3793747"/>
              <a:ext cx="3503877" cy="2183039"/>
              <a:chOff x="7255932" y="3821131"/>
              <a:chExt cx="3503877" cy="2183039"/>
            </a:xfrm>
          </p:grpSpPr>
          <p:graphicFrame>
            <p:nvGraphicFramePr>
              <p:cNvPr id="37" name="Graphique 36">
                <a:extLst>
                  <a:ext uri="{FF2B5EF4-FFF2-40B4-BE49-F238E27FC236}">
                    <a16:creationId xmlns:a16="http://schemas.microsoft.com/office/drawing/2014/main" id="{7B81790E-AA6E-86A4-AFCA-E6B31201E6F9}"/>
                  </a:ext>
                </a:extLst>
              </p:cNvPr>
              <p:cNvGraphicFramePr/>
              <p:nvPr/>
            </p:nvGraphicFramePr>
            <p:xfrm>
              <a:off x="7255932" y="3821131"/>
              <a:ext cx="3503877" cy="209911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48" name="Rectangle : coins arrondis 47">
                <a:extLst>
                  <a:ext uri="{FF2B5EF4-FFF2-40B4-BE49-F238E27FC236}">
                    <a16:creationId xmlns:a16="http://schemas.microsoft.com/office/drawing/2014/main" id="{AAF045D4-29AC-904D-7E1B-2AE7CCBE7EFB}"/>
                  </a:ext>
                </a:extLst>
              </p:cNvPr>
              <p:cNvSpPr/>
              <p:nvPr/>
            </p:nvSpPr>
            <p:spPr>
              <a:xfrm>
                <a:off x="8875056" y="3846532"/>
                <a:ext cx="582211" cy="216335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100" dirty="0">
                    <a:solidFill>
                      <a:schemeClr val="bg2"/>
                    </a:solidFill>
                  </a:rPr>
                  <a:t>18-34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037F489C-C896-855E-B305-3D5284F31928}"/>
                  </a:ext>
                </a:extLst>
              </p:cNvPr>
              <p:cNvSpPr txBox="1"/>
              <p:nvPr/>
            </p:nvSpPr>
            <p:spPr>
              <a:xfrm>
                <a:off x="8238067" y="5665616"/>
                <a:ext cx="58541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YouTube</a:t>
                </a: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D3D7C61A-9072-ADFC-4169-AA6A0E61D799}"/>
                  </a:ext>
                </a:extLst>
              </p:cNvPr>
              <p:cNvSpPr txBox="1"/>
              <p:nvPr/>
            </p:nvSpPr>
            <p:spPr>
              <a:xfrm>
                <a:off x="9875533" y="5665616"/>
                <a:ext cx="774571" cy="33855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800" dirty="0" err="1">
                    <a:solidFill>
                      <a:schemeClr val="tx2">
                        <a:lumMod val="90000"/>
                      </a:schemeClr>
                    </a:solidFill>
                  </a:rPr>
                  <a:t>Newspapers</a:t>
                </a:r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/</a:t>
                </a:r>
              </a:p>
              <a:p>
                <a:pPr algn="ctr"/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Magazines</a:t>
                </a:r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E95AD3B4-3C9F-D3C5-62AC-BE719A7D859F}"/>
                  </a:ext>
                </a:extLst>
              </p:cNvPr>
              <p:cNvSpPr txBox="1"/>
              <p:nvPr/>
            </p:nvSpPr>
            <p:spPr>
              <a:xfrm>
                <a:off x="9402203" y="5665616"/>
                <a:ext cx="58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Radio/</a:t>
                </a:r>
              </a:p>
              <a:p>
                <a:pPr algn="ctr"/>
                <a:r>
                  <a:rPr lang="fr-FR" sz="800" dirty="0">
                    <a:solidFill>
                      <a:schemeClr val="tx2">
                        <a:lumMod val="90000"/>
                      </a:schemeClr>
                    </a:solidFill>
                  </a:rPr>
                  <a:t>podcasts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CB44586-E281-2472-E688-B8A1C44D229F}"/>
                </a:ext>
              </a:extLst>
            </p:cNvPr>
            <p:cNvSpPr/>
            <p:nvPr/>
          </p:nvSpPr>
          <p:spPr>
            <a:xfrm>
              <a:off x="10524067" y="5717098"/>
              <a:ext cx="235742" cy="20314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3B88C47-5A9B-D8CB-0563-2BA5AB831ECF}"/>
                </a:ext>
              </a:extLst>
            </p:cNvPr>
            <p:cNvSpPr/>
            <p:nvPr/>
          </p:nvSpPr>
          <p:spPr>
            <a:xfrm>
              <a:off x="7175953" y="3666681"/>
              <a:ext cx="3579171" cy="23706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Image 7" descr="Une image contenant Police, Graphique, symbole, conception&#10;&#10;Le contenu généré par l’IA peut être incorrect.">
            <a:extLst>
              <a:ext uri="{FF2B5EF4-FFF2-40B4-BE49-F238E27FC236}">
                <a16:creationId xmlns:a16="http://schemas.microsoft.com/office/drawing/2014/main" id="{614E831B-10BC-8812-FD52-C0FDB06E0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t="19343" r="17584" b="18056"/>
          <a:stretch>
            <a:fillRect/>
          </a:stretch>
        </p:blipFill>
        <p:spPr>
          <a:xfrm>
            <a:off x="135287" y="18090"/>
            <a:ext cx="961580" cy="84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8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F2F0-17E6-7B4B-8B7C-4C10EC8613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" name="Image 20" descr="Une image contenant capture d’écran, art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0A66950A-B7B5-47AA-9104-6BA20CEBE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278" cy="75438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141C113A-67D3-C95E-6E3A-32CF6ADCE363}"/>
              </a:ext>
            </a:extLst>
          </p:cNvPr>
          <p:cNvSpPr txBox="1">
            <a:spLocks/>
          </p:cNvSpPr>
          <p:nvPr/>
        </p:nvSpPr>
        <p:spPr>
          <a:xfrm>
            <a:off x="4764806" y="578907"/>
            <a:ext cx="6817596" cy="781807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About VIA</a:t>
            </a:r>
            <a:endParaRPr lang="LID4096" sz="4000" b="1" dirty="0">
              <a:solidFill>
                <a:schemeClr val="tx2">
                  <a:lumMod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0E4697-BA7D-B5B1-2775-AC6397581410}"/>
              </a:ext>
            </a:extLst>
          </p:cNvPr>
          <p:cNvSpPr/>
          <p:nvPr/>
        </p:nvSpPr>
        <p:spPr>
          <a:xfrm>
            <a:off x="0" y="5954484"/>
            <a:ext cx="12217277" cy="116477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9EDB1BC-1F4B-402D-E1D2-47054BEB5EED}"/>
              </a:ext>
            </a:extLst>
          </p:cNvPr>
          <p:cNvSpPr txBox="1">
            <a:spLocks/>
          </p:cNvSpPr>
          <p:nvPr/>
        </p:nvSpPr>
        <p:spPr>
          <a:xfrm>
            <a:off x="4764806" y="1673904"/>
            <a:ext cx="6817596" cy="3679905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700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VIA unites the sales </a:t>
            </a:r>
            <a:r>
              <a:rPr lang="en-US" sz="1700" dirty="0" err="1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organisations</a:t>
            </a:r>
            <a:r>
              <a:rPr lang="en-US" sz="1700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 of the Belgian Audio-Visual media (Video, Audio, Cinema), and has the following goals: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endParaRPr lang="nl-BE" sz="1200" dirty="0">
              <a:solidFill>
                <a:schemeClr val="tx2">
                  <a:lumMod val="25000"/>
                </a:schemeClr>
              </a:solidFill>
              <a:latin typeface="Montserrat" pitchFamily="2" charset="7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700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• Stimulate consultation between the members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700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• Connect in order to develop new initiatives in the market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700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• Facilitate consultation about technology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700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• Promote the power of our media, by setting up joint research that support our current offer &amp; future developments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700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• Support the setup of measurement and reporting of media, help to achieve consensus and bring together our experts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700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• Represent its members towards other associations</a:t>
            </a:r>
            <a:endParaRPr lang="LID4096" sz="1700" dirty="0">
              <a:solidFill>
                <a:schemeClr val="tx2">
                  <a:lumMod val="25000"/>
                </a:schemeClr>
              </a:solidFill>
              <a:latin typeface="Montserrat" pitchFamily="2" charset="77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ACB4720-B370-0072-3D97-D86377DA2240}"/>
              </a:ext>
            </a:extLst>
          </p:cNvPr>
          <p:cNvSpPr txBox="1">
            <a:spLocks/>
          </p:cNvSpPr>
          <p:nvPr/>
        </p:nvSpPr>
        <p:spPr>
          <a:xfrm>
            <a:off x="847220" y="3559629"/>
            <a:ext cx="3153525" cy="1794180"/>
          </a:xfrm>
          <a:prstGeom prst="rect">
            <a:avLst/>
          </a:prstGeom>
          <a:solidFill>
            <a:schemeClr val="bg2"/>
          </a:solidFill>
        </p:spPr>
        <p:txBody>
          <a:bodyPr vert="horz" lIns="72000" tIns="72000" rIns="72000" bIns="72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800" b="1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Contact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endParaRPr lang="nl-BE" sz="500" b="1" dirty="0">
              <a:solidFill>
                <a:schemeClr val="tx2">
                  <a:lumMod val="25000"/>
                </a:schemeClr>
              </a:solidFill>
              <a:latin typeface="Montserrat" pitchFamily="2" charset="7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700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Ludovic de Barrau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700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Secretary General </a:t>
            </a:r>
            <a:r>
              <a:rPr lang="nl-BE" sz="1700" dirty="0">
                <a:latin typeface="Montserrat" pitchFamily="2" charset="77"/>
                <a:hlinkClick r:id="rId4"/>
              </a:rPr>
              <a:t>ludovic@viabelgium.media</a:t>
            </a:r>
            <a:endParaRPr lang="nl-BE" sz="1700" dirty="0">
              <a:latin typeface="Montserrat" pitchFamily="2" charset="77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nl-BE" sz="1700" dirty="0">
                <a:solidFill>
                  <a:schemeClr val="tx2">
                    <a:lumMod val="25000"/>
                  </a:schemeClr>
                </a:solidFill>
                <a:latin typeface="Montserrat" pitchFamily="2" charset="77"/>
              </a:rPr>
              <a:t>Thinkvia.be</a:t>
            </a:r>
            <a:endParaRPr lang="LID4096" sz="1700" dirty="0">
              <a:solidFill>
                <a:schemeClr val="tx2">
                  <a:lumMod val="25000"/>
                </a:schemeClr>
              </a:solidFill>
              <a:latin typeface="Montserrat" pitchFamily="2" charset="77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CA5A8A3-5B47-6107-5FF8-5CB625362417}"/>
              </a:ext>
            </a:extLst>
          </p:cNvPr>
          <p:cNvGrpSpPr/>
          <p:nvPr/>
        </p:nvGrpSpPr>
        <p:grpSpPr>
          <a:xfrm>
            <a:off x="721926" y="6134638"/>
            <a:ext cx="10723434" cy="792242"/>
            <a:chOff x="312268" y="5225083"/>
            <a:chExt cx="11133092" cy="8225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79A612-E4B7-04B2-27FD-0282E8235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68" y="5225083"/>
              <a:ext cx="1486864" cy="782468"/>
            </a:xfrm>
            <a:prstGeom prst="rect">
              <a:avLst/>
            </a:prstGeom>
          </p:spPr>
        </p:pic>
        <p:pic>
          <p:nvPicPr>
            <p:cNvPr id="5" name="Picture 14">
              <a:extLst>
                <a:ext uri="{FF2B5EF4-FFF2-40B4-BE49-F238E27FC236}">
                  <a16:creationId xmlns:a16="http://schemas.microsoft.com/office/drawing/2014/main" id="{90DF3C80-B6CB-F821-8C59-1763D0EF5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288" r="2707"/>
            <a:stretch/>
          </p:blipFill>
          <p:spPr>
            <a:xfrm>
              <a:off x="2031980" y="5505158"/>
              <a:ext cx="2340353" cy="456245"/>
            </a:xfrm>
            <a:prstGeom prst="rect">
              <a:avLst/>
            </a:prstGeom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0FED8D6A-1F1E-090C-6B76-E50FD0FE8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55" r="2744" b="19144"/>
            <a:stretch/>
          </p:blipFill>
          <p:spPr>
            <a:xfrm>
              <a:off x="9717360" y="5339225"/>
              <a:ext cx="1728000" cy="708365"/>
            </a:xfrm>
            <a:prstGeom prst="rect">
              <a:avLst/>
            </a:prstGeom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38170D6F-21A2-D250-9187-6E296EDB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029" y="5571280"/>
              <a:ext cx="3026482" cy="324000"/>
            </a:xfrm>
            <a:prstGeom prst="rect">
              <a:avLst/>
            </a:prstGeom>
          </p:spPr>
        </p:pic>
        <p:pic>
          <p:nvPicPr>
            <p:cNvPr id="8" name="Image 7" descr="Une image contenant Graphique, Police, graphisme, logo&#10;&#10;Le contenu généré par l’IA peut être incorrect.">
              <a:extLst>
                <a:ext uri="{FF2B5EF4-FFF2-40B4-BE49-F238E27FC236}">
                  <a16:creationId xmlns:a16="http://schemas.microsoft.com/office/drawing/2014/main" id="{569195F1-2B46-C0BB-5081-F21C0C35A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651"/>
            <a:stretch>
              <a:fillRect/>
            </a:stretch>
          </p:blipFill>
          <p:spPr>
            <a:xfrm>
              <a:off x="4671748" y="5404563"/>
              <a:ext cx="1486866" cy="642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4300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IA">
      <a:dk1>
        <a:srgbClr val="5B0F52"/>
      </a:dk1>
      <a:lt1>
        <a:srgbClr val="5B0F52"/>
      </a:lt1>
      <a:dk2>
        <a:srgbClr val="D7D7D7"/>
      </a:dk2>
      <a:lt2>
        <a:srgbClr val="FFFFFF"/>
      </a:lt2>
      <a:accent1>
        <a:srgbClr val="FCB400"/>
      </a:accent1>
      <a:accent2>
        <a:srgbClr val="FF7900"/>
      </a:accent2>
      <a:accent3>
        <a:srgbClr val="FF0060"/>
      </a:accent3>
      <a:accent4>
        <a:srgbClr val="CF30FF"/>
      </a:accent4>
      <a:accent5>
        <a:srgbClr val="E5007D"/>
      </a:accent5>
      <a:accent6>
        <a:srgbClr val="FFC800"/>
      </a:accent6>
      <a:hlink>
        <a:srgbClr val="0563C1"/>
      </a:hlink>
      <a:folHlink>
        <a:srgbClr val="954F72"/>
      </a:folHlink>
    </a:clrScheme>
    <a:fontScheme name="VI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A-Template.potx" id="{1175BD84-F585-47EE-A602-A4E17A1A56C5}" vid="{9DA5B007-1253-477D-BF17-83C0FFB6A57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15665</TotalTime>
  <Words>473</Words>
  <Application>Microsoft Macintosh PowerPoint</Application>
  <PresentationFormat>Grand écran</PresentationFormat>
  <Paragraphs>100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Montserrat</vt:lpstr>
      <vt:lpstr>Tahoma</vt:lpstr>
      <vt:lpstr>Wingdings</vt:lpstr>
      <vt:lpstr>Kantoorthema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Van der Herten</dc:creator>
  <cp:lastModifiedBy>Ludovic de Barrau</cp:lastModifiedBy>
  <cp:revision>119</cp:revision>
  <dcterms:created xsi:type="dcterms:W3CDTF">2019-06-26T08:46:02Z</dcterms:created>
  <dcterms:modified xsi:type="dcterms:W3CDTF">2026-05-11T12:19:55Z</dcterms:modified>
</cp:coreProperties>
</file>