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145704276" r:id="rId2"/>
    <p:sldId id="2147477183" r:id="rId3"/>
    <p:sldId id="2147477178" r:id="rId4"/>
    <p:sldId id="2147477182" r:id="rId5"/>
    <p:sldId id="2147477181" r:id="rId6"/>
    <p:sldId id="2147477180" r:id="rId7"/>
    <p:sldId id="2147477179" r:id="rId8"/>
    <p:sldId id="2147477177" r:id="rId9"/>
    <p:sldId id="2147477175" r:id="rId10"/>
    <p:sldId id="2147477173" r:id="rId11"/>
    <p:sldId id="2147477172" r:id="rId12"/>
    <p:sldId id="2145704266" r:id="rId13"/>
    <p:sldId id="2147477170" r:id="rId14"/>
    <p:sldId id="2147477168" r:id="rId15"/>
    <p:sldId id="2147477169" r:id="rId16"/>
    <p:sldId id="21474771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500"/>
    <a:srgbClr val="FF0060"/>
    <a:srgbClr val="5B0F52"/>
    <a:srgbClr val="000000"/>
    <a:srgbClr val="5B405D"/>
    <a:srgbClr val="5B4152"/>
    <a:srgbClr val="F4BAED"/>
    <a:srgbClr val="FF9100"/>
    <a:srgbClr val="FF7F00"/>
    <a:srgbClr val="FFA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8" autoAdjust="0"/>
    <p:restoredTop sz="96017" autoAdjust="0"/>
  </p:normalViewPr>
  <p:slideViewPr>
    <p:cSldViewPr snapToGrid="0" showGuides="1">
      <p:cViewPr varScale="1">
        <p:scale>
          <a:sx n="153" d="100"/>
          <a:sy n="153" d="100"/>
        </p:scale>
        <p:origin x="24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Exposed to TV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9578125E-2"/>
                  <c:y val="-4.86374468205050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31C-B94F-AA43-56AFCC620D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Soon after the campaign</c:v>
                </c:pt>
                <c:pt idx="1">
                  <c:v>2-4 weeks post campaign</c:v>
                </c:pt>
                <c:pt idx="2">
                  <c:v>4-6 weeks</c:v>
                </c:pt>
                <c:pt idx="3">
                  <c:v>6-8 weeks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100</c:v>
                </c:pt>
                <c:pt idx="1">
                  <c:v>91</c:v>
                </c:pt>
                <c:pt idx="2">
                  <c:v>86</c:v>
                </c:pt>
                <c:pt idx="3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1C-B94F-AA43-56AFCC620D16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Exposed ton Online Video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1C-B94F-AA43-56AFCC620D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Soon after the campaign</c:v>
                </c:pt>
                <c:pt idx="1">
                  <c:v>2-4 weeks post campaign</c:v>
                </c:pt>
                <c:pt idx="2">
                  <c:v>4-6 weeks</c:v>
                </c:pt>
                <c:pt idx="3">
                  <c:v>6-8 weeks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100</c:v>
                </c:pt>
                <c:pt idx="1">
                  <c:v>81</c:v>
                </c:pt>
                <c:pt idx="2">
                  <c:v>78</c:v>
                </c:pt>
                <c:pt idx="3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1C-B94F-AA43-56AFCC620D16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Exposed to social media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1C-B94F-AA43-56AFCC620D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Soon after the campaign</c:v>
                </c:pt>
                <c:pt idx="1">
                  <c:v>2-4 weeks post campaign</c:v>
                </c:pt>
                <c:pt idx="2">
                  <c:v>4-6 weeks</c:v>
                </c:pt>
                <c:pt idx="3">
                  <c:v>6-8 weeks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100</c:v>
                </c:pt>
                <c:pt idx="1">
                  <c:v>81</c:v>
                </c:pt>
                <c:pt idx="2">
                  <c:v>76</c:v>
                </c:pt>
                <c:pt idx="3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31C-B94F-AA43-56AFCC620D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4442239"/>
        <c:axId val="1784439999"/>
      </c:lineChart>
      <c:catAx>
        <c:axId val="1784442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4925" cap="flat" cmpd="sng" algn="ctr">
            <a:solidFill>
              <a:schemeClr val="tx2">
                <a:lumMod val="50000"/>
              </a:schemeClr>
            </a:solidFill>
            <a:round/>
            <a:tailEnd type="triangle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84439999"/>
        <c:crosses val="autoZero"/>
        <c:auto val="1"/>
        <c:lblAlgn val="ctr"/>
        <c:lblOffset val="100"/>
        <c:noMultiLvlLbl val="0"/>
      </c:catAx>
      <c:valAx>
        <c:axId val="1784439999"/>
        <c:scaling>
          <c:orientation val="minMax"/>
          <c:max val="105"/>
          <c:min val="50"/>
        </c:scaling>
        <c:delete val="1"/>
        <c:axPos val="l"/>
        <c:numFmt formatCode="General" sourceLinked="1"/>
        <c:majorTickMark val="none"/>
        <c:minorTickMark val="none"/>
        <c:tickLblPos val="nextTo"/>
        <c:crossAx val="178444223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727932211845083"/>
          <c:y val="0.19422099189802816"/>
          <c:w val="0.46829538845914243"/>
          <c:h val="0.66152470382494666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Hearing ads on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CBE-4951-9F6D-1EFD16036B04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CBE-4951-9F6D-1EFD16036B0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7CBE-4951-9F6D-1EFD16036B04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7CBE-4951-9F6D-1EFD16036B04}"/>
              </c:ext>
            </c:extLst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7CBE-4951-9F6D-1EFD16036B04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B-7CBE-4951-9F6D-1EFD16036B04}"/>
              </c:ext>
            </c:extLst>
          </c:dPt>
          <c:dPt>
            <c:idx val="6"/>
            <c:bubble3D val="0"/>
            <c:spPr>
              <a:solidFill>
                <a:schemeClr val="tx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7CBE-4951-9F6D-1EFD16036B04}"/>
              </c:ext>
            </c:extLst>
          </c:dPt>
          <c:dPt>
            <c:idx val="7"/>
            <c:bubble3D val="0"/>
            <c:spPr>
              <a:solidFill>
                <a:srgbClr val="00ACAE"/>
              </a:solidFill>
            </c:spPr>
            <c:extLst>
              <c:ext xmlns:c16="http://schemas.microsoft.com/office/drawing/2014/chart" uri="{C3380CC4-5D6E-409C-BE32-E72D297353CC}">
                <c16:uniqueId val="{0000000F-7CBE-4951-9F6D-1EFD16036B04}"/>
              </c:ext>
            </c:extLst>
          </c:dPt>
          <c:dPt>
            <c:idx val="8"/>
            <c:bubble3D val="0"/>
            <c:spPr>
              <a:solidFill>
                <a:srgbClr val="363B4B"/>
              </a:solidFill>
            </c:spPr>
            <c:extLst>
              <c:ext xmlns:c16="http://schemas.microsoft.com/office/drawing/2014/chart" uri="{C3380CC4-5D6E-409C-BE32-E72D297353CC}">
                <c16:uniqueId val="{00000011-7CBE-4951-9F6D-1EFD16036B04}"/>
              </c:ext>
            </c:extLst>
          </c:dPt>
          <c:dLbls>
            <c:dLbl>
              <c:idx val="0"/>
              <c:layout>
                <c:manualLayout>
                  <c:x val="0.12357777918815693"/>
                  <c:y val="-0.1489146935595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tx2">
                          <a:lumMod val="25000"/>
                        </a:schemeClr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BE-4951-9F6D-1EFD16036B04}"/>
                </c:ext>
              </c:extLst>
            </c:dLbl>
            <c:dLbl>
              <c:idx val="1"/>
              <c:layout>
                <c:manualLayout>
                  <c:x val="0.26182310855191365"/>
                  <c:y val="6.82245463330468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sz="1400">
                      <a:solidFill>
                        <a:schemeClr val="tx2">
                          <a:lumMod val="25000"/>
                        </a:schemeClr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36835710618804"/>
                      <c:h val="0.157968663660184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CBE-4951-9F6D-1EFD16036B04}"/>
                </c:ext>
              </c:extLst>
            </c:dLbl>
            <c:dLbl>
              <c:idx val="2"/>
              <c:layout>
                <c:manualLayout>
                  <c:x val="-0.16766815925233722"/>
                  <c:y val="0.101881125381608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sz="1400">
                      <a:solidFill>
                        <a:schemeClr val="tx2">
                          <a:lumMod val="25000"/>
                        </a:schemeClr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549925872097201"/>
                      <c:h val="0.203000756752026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CBE-4951-9F6D-1EFD16036B04}"/>
                </c:ext>
              </c:extLst>
            </c:dLbl>
            <c:dLbl>
              <c:idx val="3"/>
              <c:layout>
                <c:manualLayout>
                  <c:x val="-0.29688977338410105"/>
                  <c:y val="0.1001971156579047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274741837713377"/>
                      <c:h val="0.142486700126729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CBE-4951-9F6D-1EFD16036B04}"/>
                </c:ext>
              </c:extLst>
            </c:dLbl>
            <c:dLbl>
              <c:idx val="4"/>
              <c:layout>
                <c:manualLayout>
                  <c:x val="-0.25175803039643541"/>
                  <c:y val="6.439299579018467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119917253145284"/>
                      <c:h val="0.131559236682571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CBE-4951-9F6D-1EFD16036B04}"/>
                </c:ext>
              </c:extLst>
            </c:dLbl>
            <c:dLbl>
              <c:idx val="5"/>
              <c:layout>
                <c:manualLayout>
                  <c:x val="-0.23534254685800288"/>
                  <c:y val="-3.85832165797841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064427655013138"/>
                      <c:h val="0.130273763387647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CBE-4951-9F6D-1EFD16036B04}"/>
                </c:ext>
              </c:extLst>
            </c:dLbl>
            <c:dLbl>
              <c:idx val="6"/>
              <c:layout>
                <c:manualLayout>
                  <c:x val="-0.25200317009869649"/>
                  <c:y val="-0.11843752403339765"/>
                </c:manualLayout>
              </c:layout>
              <c:tx>
                <c:rich>
                  <a:bodyPr anchorCtr="0"/>
                  <a:lstStyle/>
                  <a:p>
                    <a:pPr algn="ctr">
                      <a:defRPr sz="1400">
                        <a:solidFill>
                          <a:schemeClr val="tx2">
                            <a:lumMod val="25000"/>
                          </a:schemeClr>
                        </a:solidFill>
                      </a:defRPr>
                    </a:pPr>
                    <a:fld id="{2B6CDE3E-2AC4-4636-A49D-0C8549CE9597}" type="CATEGORYNAME">
                      <a:rPr lang="en-US" sz="140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pPr algn="ctr">
                        <a:defRPr sz="1400">
                          <a:solidFill>
                            <a:schemeClr val="tx2">
                              <a:lumMod val="25000"/>
                            </a:schemeClr>
                          </a:solidFill>
                        </a:defRPr>
                      </a:pPr>
                      <a:t>[NOM DE CATÉGORIE]</a:t>
                    </a:fld>
                    <a:r>
                      <a:rPr lang="en-US" sz="1400" dirty="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t> </a:t>
                    </a:r>
                    <a:fld id="{2ED844C3-3E3E-4F64-9516-550DD8D1B34F}" type="VALUE">
                      <a:rPr lang="en-US" sz="140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pPr algn="ctr">
                        <a:defRPr sz="1400">
                          <a:solidFill>
                            <a:schemeClr val="tx2">
                              <a:lumMod val="25000"/>
                            </a:schemeClr>
                          </a:solidFill>
                        </a:defRPr>
                      </a:pPr>
                      <a:t>[VALEUR]</a:t>
                    </a:fld>
                    <a:endParaRPr lang="en-US" sz="1400" dirty="0">
                      <a:solidFill>
                        <a:schemeClr val="tx2">
                          <a:lumMod val="2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2642694755504584"/>
                      <c:h val="0.122487569508765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CBE-4951-9F6D-1EFD16036B0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45482498401118088"/>
                      <c:h val="0.154969437877637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7CBE-4951-9F6D-1EFD16036B0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CBE-4951-9F6D-1EFD16036B0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23-C048-BAE7-8B78672462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2">
                        <a:lumMod val="25000"/>
                      </a:schemeClr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Feuil1!$A$2:$A$11</c:f>
              <c:strCache>
                <c:ptCount val="10"/>
                <c:pt idx="0">
                  <c:v>Live FM Radio</c:v>
                </c:pt>
                <c:pt idx="1">
                  <c:v>Live DAB Radio</c:v>
                </c:pt>
                <c:pt idx="2">
                  <c:v>Live TV Radio</c:v>
                </c:pt>
                <c:pt idx="3">
                  <c:v>Live via site/app radio station</c:v>
                </c:pt>
                <c:pt idx="4">
                  <c:v>Live via radio platform</c:v>
                </c:pt>
                <c:pt idx="5">
                  <c:v>Podcast (timeshift or original)</c:v>
                </c:pt>
                <c:pt idx="6">
                  <c:v>Audio streaming services (free)</c:v>
                </c:pt>
                <c:pt idx="7">
                  <c:v>Audio streaming services (paid)</c:v>
                </c:pt>
                <c:pt idx="8">
                  <c:v>Music via videoplatform</c:v>
                </c:pt>
                <c:pt idx="9">
                  <c:v>Owned music</c:v>
                </c:pt>
              </c:strCache>
            </c:strRef>
          </c:cat>
          <c:val>
            <c:numRef>
              <c:f>Feuil1!$B$2:$B$11</c:f>
              <c:numCache>
                <c:formatCode>0.0%</c:formatCode>
                <c:ptCount val="10"/>
                <c:pt idx="0">
                  <c:v>0.32519968505280228</c:v>
                </c:pt>
                <c:pt idx="1">
                  <c:v>0.1394048912059653</c:v>
                </c:pt>
                <c:pt idx="2">
                  <c:v>0.101187607661521</c:v>
                </c:pt>
                <c:pt idx="3">
                  <c:v>9.4367292444358639E-2</c:v>
                </c:pt>
                <c:pt idx="4">
                  <c:v>5.3092626216358782E-2</c:v>
                </c:pt>
                <c:pt idx="5">
                  <c:v>1.3464248660745127E-2</c:v>
                </c:pt>
                <c:pt idx="6">
                  <c:v>0.2732836487582489</c:v>
                </c:pt>
                <c:pt idx="7" formatCode="_-* #,##0.0_-;\-* #,##0.0_-;_-* &quot;-&quot;??_-;_-@_-">
                  <c:v>0</c:v>
                </c:pt>
                <c:pt idx="8" formatCode="_-* #,##0.0_-;\-* #,##0.0_-;_-* &quot;-&quot;??_-;_-@_-">
                  <c:v>0</c:v>
                </c:pt>
                <c:pt idx="9" formatCode="_-* #,##0.0_-;\-* #,##0.0_-;_-* &quot;-&quot;??_-;_-@_-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CBE-4951-9F6D-1EFD16036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65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Live FM Radio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South</c:v>
                </c:pt>
                <c:pt idx="1">
                  <c:v>North</c:v>
                </c:pt>
              </c:strCache>
            </c:strRef>
          </c:cat>
          <c:val>
            <c:numRef>
              <c:f>Feuil1!$B$2:$B$3</c:f>
              <c:numCache>
                <c:formatCode>0.0%</c:formatCode>
                <c:ptCount val="2"/>
                <c:pt idx="0">
                  <c:v>0.41567815032266014</c:v>
                </c:pt>
                <c:pt idx="1">
                  <c:v>0.36447099099400548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39-5642-B849-E36F7F22C9F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Live DAB Radio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South</c:v>
                </c:pt>
                <c:pt idx="1">
                  <c:v>North</c:v>
                </c:pt>
              </c:strCache>
            </c:strRef>
          </c:cat>
          <c:val>
            <c:numRef>
              <c:f>Feuil1!$C$2:$C$3</c:f>
              <c:numCache>
                <c:formatCode>0.0%</c:formatCode>
                <c:ptCount val="2"/>
                <c:pt idx="0">
                  <c:v>0.1304346652359536</c:v>
                </c:pt>
                <c:pt idx="1">
                  <c:v>0.25211777231558746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39-5642-B849-E36F7F22C9FC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Live TV Radio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South</c:v>
                </c:pt>
                <c:pt idx="1">
                  <c:v>North</c:v>
                </c:pt>
              </c:strCache>
            </c:strRef>
          </c:cat>
          <c:val>
            <c:numRef>
              <c:f>Feuil1!$D$2:$D$3</c:f>
              <c:numCache>
                <c:formatCode>0.0%</c:formatCode>
                <c:ptCount val="2"/>
                <c:pt idx="0">
                  <c:v>0.10390456574122107</c:v>
                </c:pt>
                <c:pt idx="1">
                  <c:v>9.0452654699242227E-2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39-5642-B849-E36F7F22C9FC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Live via site/app radio station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South</c:v>
                </c:pt>
                <c:pt idx="1">
                  <c:v>North</c:v>
                </c:pt>
              </c:strCache>
            </c:strRef>
          </c:cat>
          <c:val>
            <c:numRef>
              <c:f>Feuil1!$E$2:$E$3</c:f>
              <c:numCache>
                <c:formatCode>0.0%</c:formatCode>
                <c:ptCount val="2"/>
                <c:pt idx="0">
                  <c:v>0.10905487850995019</c:v>
                </c:pt>
                <c:pt idx="1">
                  <c:v>8.2661564693635226E-2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39-5642-B849-E36F7F22C9FC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Live via radio platform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South</c:v>
                </c:pt>
                <c:pt idx="1">
                  <c:v>North</c:v>
                </c:pt>
              </c:strCache>
            </c:strRef>
          </c:cat>
          <c:val>
            <c:numRef>
              <c:f>Feuil1!$F$2:$F$3</c:f>
              <c:numCache>
                <c:formatCode>0.0%</c:formatCode>
                <c:ptCount val="2"/>
                <c:pt idx="0">
                  <c:v>4.3657883818645625E-2</c:v>
                </c:pt>
                <c:pt idx="1">
                  <c:v>5.334996387985768E-2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39-5642-B849-E36F7F22C9FC}"/>
            </c:ext>
          </c:extLst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Podcast (timeshift or original)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South</c:v>
                </c:pt>
                <c:pt idx="1">
                  <c:v>North</c:v>
                </c:pt>
              </c:strCache>
            </c:strRef>
          </c:cat>
          <c:val>
            <c:numRef>
              <c:f>Feuil1!$G$2:$G$3</c:f>
              <c:numCache>
                <c:formatCode>0.0%</c:formatCode>
                <c:ptCount val="2"/>
                <c:pt idx="0">
                  <c:v>1.0247048202001084E-2</c:v>
                </c:pt>
                <c:pt idx="1">
                  <c:v>7.759816177049992E-3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39-5642-B849-E36F7F22C9FC}"/>
            </c:ext>
          </c:extLst>
        </c:ser>
        <c:ser>
          <c:idx val="6"/>
          <c:order val="6"/>
          <c:tx>
            <c:strRef>
              <c:f>Feuil1!$H$1</c:f>
              <c:strCache>
                <c:ptCount val="1"/>
                <c:pt idx="0">
                  <c:v>Audio streaming services (free)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South</c:v>
                </c:pt>
                <c:pt idx="1">
                  <c:v>North</c:v>
                </c:pt>
              </c:strCache>
            </c:strRef>
          </c:cat>
          <c:val>
            <c:numRef>
              <c:f>Feuil1!$H$2:$H$3</c:f>
              <c:numCache>
                <c:formatCode>0.0%</c:formatCode>
                <c:ptCount val="2"/>
                <c:pt idx="0">
                  <c:v>0.18702280816956843</c:v>
                </c:pt>
                <c:pt idx="1">
                  <c:v>0.14918723724062208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39-5642-B849-E36F7F22C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4779536"/>
        <c:axId val="844781264"/>
      </c:barChart>
      <c:catAx>
        <c:axId val="84477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2"/>
          </a:solidFill>
          <a:ln w="9525" cap="flat" cmpd="sng" algn="ctr">
            <a:solidFill>
              <a:schemeClr val="bg2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44781264"/>
        <c:crosses val="autoZero"/>
        <c:auto val="1"/>
        <c:lblAlgn val="ctr"/>
        <c:lblOffset val="100"/>
        <c:noMultiLvlLbl val="0"/>
      </c:catAx>
      <c:valAx>
        <c:axId val="84478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4477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34-2C43-9721-730331D5D68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34-2C43-9721-730331D5D68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334-2C43-9721-730331D5D68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334-2C43-9721-730331D5D68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334-2C43-9721-730331D5D68D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334-2C43-9721-730331D5D68D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0">
                        <a:solidFill>
                          <a:schemeClr val="bg2"/>
                        </a:solidFill>
                      </a:rPr>
                      <a:t>-</a:t>
                    </a:r>
                    <a:fld id="{A795AB37-6C3B-4151-9EBC-0E607BF2789D}" type="VALUE">
                      <a:rPr lang="en-US" sz="1800" b="0" smtClean="0">
                        <a:solidFill>
                          <a:schemeClr val="bg2"/>
                        </a:solidFill>
                      </a:rPr>
                      <a:pPr>
                        <a:defRPr sz="1800" b="0">
                          <a:solidFill>
                            <a:schemeClr val="bg2"/>
                          </a:solidFill>
                        </a:defRPr>
                      </a:pPr>
                      <a:t>[VALEUR]</a:t>
                    </a:fld>
                    <a:endParaRPr lang="en-US" sz="1800" b="0">
                      <a:solidFill>
                        <a:schemeClr val="bg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34-2C43-9721-730331D5D68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fld id="{01FBED00-7AC1-41F5-AC09-FEEE1388092A}" type="VALUE">
                      <a:rPr lang="en-US" smtClean="0"/>
                      <a:pPr/>
                      <a:t>[VALEUR]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334-2C43-9721-730331D5D68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fld id="{18F1AE6D-D330-4279-8C1C-28CFBC639C30}" type="VALUE">
                      <a:rPr lang="en-US" smtClean="0"/>
                      <a:pPr/>
                      <a:t>[VALEUR]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334-2C43-9721-730331D5D68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fld id="{03F03BBD-5813-4E1A-A30B-F2652373757E}" type="VALUE">
                      <a:rPr lang="en-US" smtClean="0"/>
                      <a:pPr/>
                      <a:t>[VALEUR]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334-2C43-9721-730331D5D68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fld id="{C4F571D5-F849-4EFB-A6F5-530ED3FDC53D}" type="VALUE">
                      <a:rPr lang="en-US" smtClean="0"/>
                      <a:pPr/>
                      <a:t>[VALEUR]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334-2C43-9721-730331D5D68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fld id="{06A7D14F-D6F3-4897-BED4-93DE29AF51D0}" type="VALUE">
                      <a:rPr lang="en-US" smtClean="0"/>
                      <a:pPr/>
                      <a:t>[VALEUR]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334-2C43-9721-730331D5D6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Sheet1!$A$3:$A$8</c:f>
              <c:strCache>
                <c:ptCount val="6"/>
                <c:pt idx="0">
                  <c:v>online</c:v>
                </c:pt>
                <c:pt idx="1">
                  <c:v>audio  </c:v>
                </c:pt>
                <c:pt idx="2">
                  <c:v>social  </c:v>
                </c:pt>
                <c:pt idx="3">
                  <c:v>online video</c:v>
                </c:pt>
                <c:pt idx="4">
                  <c:v>print</c:v>
                </c:pt>
                <c:pt idx="5">
                  <c:v>OOH</c:v>
                </c:pt>
              </c:strCache>
            </c:strRef>
          </c:cat>
          <c:val>
            <c:numRef>
              <c:f>Sheet1!$B$3:$B$8</c:f>
              <c:numCache>
                <c:formatCode>0%</c:formatCode>
                <c:ptCount val="6"/>
                <c:pt idx="0">
                  <c:v>0.09</c:v>
                </c:pt>
                <c:pt idx="1">
                  <c:v>0.14000000000000001</c:v>
                </c:pt>
                <c:pt idx="2">
                  <c:v>0.17</c:v>
                </c:pt>
                <c:pt idx="3">
                  <c:v>0.23</c:v>
                </c:pt>
                <c:pt idx="4">
                  <c:v>0.28000000000000003</c:v>
                </c:pt>
                <c:pt idx="5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334-2C43-9721-730331D5D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4"/>
        <c:axId val="1223168447"/>
        <c:axId val="1223168927"/>
      </c:barChart>
      <c:catAx>
        <c:axId val="1223168447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223168927"/>
        <c:crossesAt val="0"/>
        <c:auto val="1"/>
        <c:lblAlgn val="ctr"/>
        <c:lblOffset val="100"/>
        <c:noMultiLvlLbl val="0"/>
      </c:catAx>
      <c:valAx>
        <c:axId val="1223168927"/>
        <c:scaling>
          <c:orientation val="maxMin"/>
          <c:max val="0.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223168447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086-9E45-819B-D38B3888DE4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86-9E45-819B-D38B3888DE4D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IPA Effectiveness Databank average</c:v>
                </c:pt>
                <c:pt idx="1">
                  <c:v>Most effective trust-building campaigns</c:v>
                </c:pt>
              </c:strCache>
            </c:strRef>
          </c:cat>
          <c:val>
            <c:numRef>
              <c:f>Feuil1!$B$2:$B$3</c:f>
              <c:numCache>
                <c:formatCode>0.00</c:formatCode>
                <c:ptCount val="2"/>
                <c:pt idx="0">
                  <c:v>2</c:v>
                </c:pt>
                <c:pt idx="1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5C-AD4C-86A5-FB7D52E1E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258122943"/>
        <c:axId val="258127423"/>
      </c:barChart>
      <c:catAx>
        <c:axId val="258122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58127423"/>
        <c:crosses val="autoZero"/>
        <c:auto val="1"/>
        <c:lblAlgn val="ctr"/>
        <c:lblOffset val="100"/>
        <c:noMultiLvlLbl val="0"/>
      </c:catAx>
      <c:valAx>
        <c:axId val="258127423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9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5812294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18+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TV</c:v>
                </c:pt>
                <c:pt idx="1">
                  <c:v>YouTube</c:v>
                </c:pt>
                <c:pt idx="2">
                  <c:v>Social Media</c:v>
                </c:pt>
                <c:pt idx="3">
                  <c:v>Radio/podcasts</c:v>
                </c:pt>
                <c:pt idx="4">
                  <c:v>Newspapers/Mag.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0.24</c:v>
                </c:pt>
                <c:pt idx="1">
                  <c:v>0.12</c:v>
                </c:pt>
                <c:pt idx="2">
                  <c:v>0.09</c:v>
                </c:pt>
                <c:pt idx="3">
                  <c:v>0.17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5C-AD4C-86A5-FB7D52E1E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26"/>
        <c:axId val="258122943"/>
        <c:axId val="258127423"/>
      </c:barChart>
      <c:catAx>
        <c:axId val="258122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58127423"/>
        <c:crosses val="autoZero"/>
        <c:auto val="1"/>
        <c:lblAlgn val="ctr"/>
        <c:lblOffset val="100"/>
        <c:noMultiLvlLbl val="0"/>
      </c:catAx>
      <c:valAx>
        <c:axId val="258127423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58122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1834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TV</c:v>
                </c:pt>
                <c:pt idx="1">
                  <c:v>YouTube</c:v>
                </c:pt>
                <c:pt idx="2">
                  <c:v>Social Media</c:v>
                </c:pt>
                <c:pt idx="3">
                  <c:v>Radio/podcasts</c:v>
                </c:pt>
                <c:pt idx="4">
                  <c:v>Newspapers/Mag.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0.35</c:v>
                </c:pt>
                <c:pt idx="1">
                  <c:v>0.26</c:v>
                </c:pt>
                <c:pt idx="2">
                  <c:v>0.14000000000000001</c:v>
                </c:pt>
                <c:pt idx="3">
                  <c:v>0.26</c:v>
                </c:pt>
                <c:pt idx="4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F2-404B-ADD5-E7ED1C600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26"/>
        <c:axId val="258122943"/>
        <c:axId val="258127423"/>
      </c:barChart>
      <c:catAx>
        <c:axId val="258122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58127423"/>
        <c:crosses val="autoZero"/>
        <c:auto val="1"/>
        <c:lblAlgn val="ctr"/>
        <c:lblOffset val="100"/>
        <c:noMultiLvlLbl val="0"/>
      </c:catAx>
      <c:valAx>
        <c:axId val="258127423"/>
        <c:scaling>
          <c:orientation val="minMax"/>
          <c:max val="0.35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9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58122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5562294238243"/>
          <c:y val="9.8365397927682535E-2"/>
          <c:w val="0.51841357608890981"/>
          <c:h val="0.77762012647353018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2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A7-6D42-A338-0983987AF891}"/>
              </c:ext>
            </c:extLst>
          </c:dPt>
          <c:dPt>
            <c:idx val="1"/>
            <c:bubble3D val="0"/>
            <c:spPr>
              <a:solidFill>
                <a:srgbClr val="FFA500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A7-6D42-A338-0983987AF891}"/>
              </c:ext>
            </c:extLst>
          </c:dPt>
          <c:dPt>
            <c:idx val="2"/>
            <c:bubble3D val="0"/>
            <c:spPr>
              <a:solidFill>
                <a:srgbClr val="FFA500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EA7-6D42-A338-0983987AF891}"/>
              </c:ext>
            </c:extLst>
          </c:dPt>
          <c:dPt>
            <c:idx val="3"/>
            <c:bubble3D val="0"/>
            <c:spPr>
              <a:solidFill>
                <a:srgbClr val="FFA500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EA7-6D42-A338-0983987AF891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EA7-6D42-A338-0983987AF891}"/>
              </c:ext>
            </c:extLst>
          </c:dPt>
          <c:dLbls>
            <c:dLbl>
              <c:idx val="0"/>
              <c:layout>
                <c:manualLayout>
                  <c:x val="-0.23663269841713855"/>
                  <c:y val="-1.32389572165697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77E915-DC51-A943-9393-D7FD03C9AEB0}" type="CATEGORYNAME">
                      <a:rPr lang="en-US" sz="1200">
                        <a:solidFill>
                          <a:schemeClr val="bg2"/>
                        </a:solidFill>
                      </a:rPr>
                      <a:pPr>
                        <a:defRPr sz="1200">
                          <a:solidFill>
                            <a:schemeClr val="bg2"/>
                          </a:solidFill>
                        </a:defRPr>
                      </a:pPr>
                      <a:t>[NOM DE CATÉGORIE]</a:t>
                    </a:fld>
                    <a:r>
                      <a:rPr lang="en-US" sz="1200" baseline="0" dirty="0">
                        <a:solidFill>
                          <a:schemeClr val="bg2"/>
                        </a:solidFill>
                      </a:rPr>
                      <a:t>
</a:t>
                    </a:r>
                    <a:fld id="{DD438F3D-C67B-7E4F-B4EF-F4E928F3A06E}" type="PERCENTAGE">
                      <a:rPr lang="en-US" sz="1200" b="1" baseline="0">
                        <a:solidFill>
                          <a:schemeClr val="bg2"/>
                        </a:solidFill>
                      </a:rPr>
                      <a:pPr>
                        <a:defRPr sz="1200">
                          <a:solidFill>
                            <a:schemeClr val="bg2"/>
                          </a:solidFill>
                        </a:defRPr>
                      </a:pPr>
                      <a:t>[POURCENTAGE]</a:t>
                    </a:fld>
                    <a:endParaRPr lang="en-US" sz="1200" baseline="0" dirty="0">
                      <a:solidFill>
                        <a:schemeClr val="bg2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EA7-6D42-A338-0983987AF891}"/>
                </c:ext>
              </c:extLst>
            </c:dLbl>
            <c:dLbl>
              <c:idx val="1"/>
              <c:layout>
                <c:manualLayout>
                  <c:x val="7.5181573159886383E-2"/>
                  <c:y val="-0.124312672311631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9B11061-2535-9E41-A588-408EAC155B99}" type="CATEGORYNAME">
                      <a:rPr lang="en-US" sz="1100">
                        <a:solidFill>
                          <a:schemeClr val="bg2"/>
                        </a:solidFill>
                      </a:rPr>
                      <a:pPr>
                        <a:defRPr sz="1100">
                          <a:solidFill>
                            <a:schemeClr val="bg2"/>
                          </a:solidFill>
                        </a:defRPr>
                      </a:pPr>
                      <a:t>[NOM DE CATÉGORIE]</a:t>
                    </a:fld>
                    <a:r>
                      <a:rPr lang="en-US" sz="1100" baseline="0" dirty="0">
                        <a:solidFill>
                          <a:schemeClr val="bg2"/>
                        </a:solidFill>
                      </a:rPr>
                      <a:t>
</a:t>
                    </a:r>
                    <a:fld id="{601F279A-F5AD-854A-94CD-EE95730EB90A}" type="VALUE">
                      <a:rPr lang="en-US" sz="1100" b="1" baseline="0">
                        <a:solidFill>
                          <a:schemeClr val="bg2"/>
                        </a:solidFill>
                      </a:rPr>
                      <a:pPr>
                        <a:defRPr sz="1100">
                          <a:solidFill>
                            <a:schemeClr val="bg2"/>
                          </a:solidFill>
                        </a:defRPr>
                      </a:pPr>
                      <a:t>[VALEUR]</a:t>
                    </a:fld>
                    <a:endParaRPr lang="en-US" sz="1100" baseline="0" dirty="0">
                      <a:solidFill>
                        <a:schemeClr val="bg2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91745730506066"/>
                      <c:h val="0.169799897792185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EA7-6D42-A338-0983987AF891}"/>
                </c:ext>
              </c:extLst>
            </c:dLbl>
            <c:dLbl>
              <c:idx val="2"/>
              <c:layout>
                <c:manualLayout>
                  <c:x val="0.12792721077750774"/>
                  <c:y val="-0.132054547187455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2F52F5B-6E7A-C045-A695-1A21E97BF1B8}" type="CATEGORYNAME">
                      <a:rPr lang="en-US" sz="1100">
                        <a:solidFill>
                          <a:schemeClr val="bg2"/>
                        </a:solidFill>
                      </a:rPr>
                      <a:pPr>
                        <a:defRPr sz="1100">
                          <a:solidFill>
                            <a:schemeClr val="bg2"/>
                          </a:solidFill>
                        </a:defRPr>
                      </a:pPr>
                      <a:t>[NOM DE CATÉGORIE]</a:t>
                    </a:fld>
                    <a:r>
                      <a:rPr lang="en-US" sz="1100" baseline="0" dirty="0">
                        <a:solidFill>
                          <a:schemeClr val="bg2"/>
                        </a:solidFill>
                      </a:rPr>
                      <a:t>
</a:t>
                    </a:r>
                    <a:fld id="{C9E875DA-6A17-0942-87C5-4BF7275B3A5C}" type="VALUE">
                      <a:rPr lang="en-US" sz="1100" b="1" baseline="0">
                        <a:solidFill>
                          <a:schemeClr val="bg2"/>
                        </a:solidFill>
                      </a:rPr>
                      <a:pPr>
                        <a:defRPr sz="1100">
                          <a:solidFill>
                            <a:schemeClr val="bg2"/>
                          </a:solidFill>
                        </a:defRPr>
                      </a:pPr>
                      <a:t>[VALEUR]</a:t>
                    </a:fld>
                    <a:endParaRPr lang="en-US" sz="1100" baseline="0" dirty="0">
                      <a:solidFill>
                        <a:schemeClr val="bg2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EA7-6D42-A338-0983987AF891}"/>
                </c:ext>
              </c:extLst>
            </c:dLbl>
            <c:dLbl>
              <c:idx val="3"/>
              <c:layout>
                <c:manualLayout>
                  <c:x val="0.17207397807852257"/>
                  <c:y val="-4.10058189394916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CE44047-407C-434D-98B0-0AD5F35E0F60}" type="CATEGORYNAME">
                      <a:rPr lang="en-US" sz="1100">
                        <a:solidFill>
                          <a:schemeClr val="bg2"/>
                        </a:solidFill>
                      </a:rPr>
                      <a:pPr>
                        <a:defRPr sz="1100">
                          <a:solidFill>
                            <a:schemeClr val="bg2"/>
                          </a:solidFill>
                        </a:defRPr>
                      </a:pPr>
                      <a:t>[NOM DE CATÉGORIE]</a:t>
                    </a:fld>
                    <a:r>
                      <a:rPr lang="en-US" sz="1100" baseline="0" dirty="0">
                        <a:solidFill>
                          <a:schemeClr val="bg2"/>
                        </a:solidFill>
                      </a:rPr>
                      <a:t>
</a:t>
                    </a:r>
                    <a:fld id="{D01BC44D-A76D-1544-80AD-773B9E8AA049}" type="VALUE">
                      <a:rPr lang="en-US" sz="1100" b="1" baseline="0">
                        <a:solidFill>
                          <a:schemeClr val="bg2"/>
                        </a:solidFill>
                      </a:rPr>
                      <a:pPr>
                        <a:defRPr sz="1100">
                          <a:solidFill>
                            <a:schemeClr val="bg2"/>
                          </a:solidFill>
                        </a:defRPr>
                      </a:pPr>
                      <a:t>[VALEUR]</a:t>
                    </a:fld>
                    <a:endParaRPr lang="en-US" sz="1100" baseline="0" dirty="0">
                      <a:solidFill>
                        <a:schemeClr val="bg2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09310607024547"/>
                      <c:h val="0.1498379477543969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EA7-6D42-A338-0983987AF89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4635046585588324"/>
                      <c:h val="0.133990748781888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EA7-6D42-A338-0983987AF89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Local Audiovisual</c:v>
                </c:pt>
                <c:pt idx="1">
                  <c:v>Local Publishing</c:v>
                </c:pt>
                <c:pt idx="2">
                  <c:v>Local OOH</c:v>
                </c:pt>
                <c:pt idx="3">
                  <c:v>Other Local</c:v>
                </c:pt>
                <c:pt idx="4">
                  <c:v>International</c:v>
                </c:pt>
              </c:strCache>
            </c:strRef>
          </c:cat>
          <c:val>
            <c:numRef>
              <c:f>Feuil1!$B$2:$B$6</c:f>
              <c:numCache>
                <c:formatCode>0.0%</c:formatCode>
                <c:ptCount val="5"/>
                <c:pt idx="0">
                  <c:v>0.50470000000000004</c:v>
                </c:pt>
                <c:pt idx="1">
                  <c:v>7.8799999999999995E-2</c:v>
                </c:pt>
                <c:pt idx="2">
                  <c:v>0.10299999999999999</c:v>
                </c:pt>
                <c:pt idx="3">
                  <c:v>5.3600000000000002E-2</c:v>
                </c:pt>
                <c:pt idx="4">
                  <c:v>0.25900000000000001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EA7-6D42-A338-0983987AF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Exclusive Radio</c:v>
                </c:pt>
              </c:strCache>
            </c:strRef>
          </c:tx>
          <c:spPr>
            <a:solidFill>
              <a:schemeClr val="bg1">
                <a:alpha val="31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Week</c:v>
                </c:pt>
                <c:pt idx="1">
                  <c:v>Month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0.62899651999999995</c:v>
                </c:pt>
                <c:pt idx="1">
                  <c:v>0.67748706800000003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48-4A04-A67D-08FBE3C17F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Overlap</c:v>
                </c:pt>
              </c:strCache>
            </c:strRef>
          </c:tx>
          <c:spPr>
            <a:pattFill prst="dkDnDiag">
              <a:fgClr>
                <a:schemeClr val="accent2"/>
              </a:fgClr>
              <a:bgClr>
                <a:srgbClr val="C57ACE"/>
              </a:bgClr>
            </a:patt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Week</c:v>
                </c:pt>
                <c:pt idx="1">
                  <c:v>Month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0.10154410899999999</c:v>
                </c:pt>
                <c:pt idx="1">
                  <c:v>0.14434228299999999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48-4A04-A67D-08FBE3C17F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Exclusive  streaming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Week</c:v>
                </c:pt>
                <c:pt idx="1">
                  <c:v>Month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4.9818403999999997E-2</c:v>
                </c:pt>
                <c:pt idx="1">
                  <c:v>3.3851930000000002E-2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48-4A04-A67D-08FBE3C17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axId val="1526471711"/>
        <c:axId val="1526465951"/>
      </c:barChart>
      <c:catAx>
        <c:axId val="1526471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526465951"/>
        <c:crosses val="autoZero"/>
        <c:auto val="1"/>
        <c:lblAlgn val="ctr"/>
        <c:lblOffset val="100"/>
        <c:noMultiLvlLbl val="0"/>
      </c:catAx>
      <c:valAx>
        <c:axId val="152646595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26471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LID4096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LID4096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Exclusive Radio</c:v>
                </c:pt>
              </c:strCache>
            </c:strRef>
          </c:tx>
          <c:spPr>
            <a:solidFill>
              <a:schemeClr val="bg1">
                <a:alpha val="31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Week</c:v>
                </c:pt>
                <c:pt idx="1">
                  <c:v>Month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0.56838594399999998</c:v>
                </c:pt>
                <c:pt idx="1">
                  <c:v>0.635750221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04-413B-A16A-2DEA62639D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Overlap</c:v>
                </c:pt>
              </c:strCache>
            </c:strRef>
          </c:tx>
          <c:spPr>
            <a:pattFill prst="dkDnDiag">
              <a:fgClr>
                <a:schemeClr val="accent2"/>
              </a:fgClr>
              <a:bgClr>
                <a:srgbClr val="C57ACE"/>
              </a:bgClr>
            </a:patt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Week</c:v>
                </c:pt>
                <c:pt idx="1">
                  <c:v>Month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6.7582882999999996E-2</c:v>
                </c:pt>
                <c:pt idx="1">
                  <c:v>0.10632009000000001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04-413B-A16A-2DEA62639D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Exclusive  streaming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Week</c:v>
                </c:pt>
                <c:pt idx="1">
                  <c:v>Month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5.5264826000000003E-2</c:v>
                </c:pt>
                <c:pt idx="1">
                  <c:v>3.9019941000000002E-2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04-413B-A16A-2DEA62639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axId val="1526471711"/>
        <c:axId val="1526465951"/>
      </c:barChart>
      <c:catAx>
        <c:axId val="1526471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526465951"/>
        <c:crosses val="autoZero"/>
        <c:auto val="1"/>
        <c:lblAlgn val="ctr"/>
        <c:lblOffset val="100"/>
        <c:noMultiLvlLbl val="0"/>
      </c:catAx>
      <c:valAx>
        <c:axId val="152646595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26471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LID4096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727932211845083"/>
          <c:y val="0.19422099189802816"/>
          <c:w val="0.46829538845914243"/>
          <c:h val="0.66152470382494666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Hearing ads on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CBE-4951-9F6D-1EFD16036B04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CBE-4951-9F6D-1EFD16036B0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7CBE-4951-9F6D-1EFD16036B04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7CBE-4951-9F6D-1EFD16036B04}"/>
              </c:ext>
            </c:extLst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7CBE-4951-9F6D-1EFD16036B04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B-7CBE-4951-9F6D-1EFD16036B04}"/>
              </c:ext>
            </c:extLst>
          </c:dPt>
          <c:dPt>
            <c:idx val="6"/>
            <c:bubble3D val="0"/>
            <c:spPr>
              <a:solidFill>
                <a:schemeClr val="tx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7CBE-4951-9F6D-1EFD16036B04}"/>
              </c:ext>
            </c:extLst>
          </c:dPt>
          <c:dPt>
            <c:idx val="7"/>
            <c:bubble3D val="0"/>
            <c:spPr>
              <a:solidFill>
                <a:srgbClr val="00ACAE"/>
              </a:solidFill>
            </c:spPr>
            <c:extLst>
              <c:ext xmlns:c16="http://schemas.microsoft.com/office/drawing/2014/chart" uri="{C3380CC4-5D6E-409C-BE32-E72D297353CC}">
                <c16:uniqueId val="{0000000F-7CBE-4951-9F6D-1EFD16036B04}"/>
              </c:ext>
            </c:extLst>
          </c:dPt>
          <c:dPt>
            <c:idx val="8"/>
            <c:bubble3D val="0"/>
            <c:spPr>
              <a:solidFill>
                <a:srgbClr val="363B4B"/>
              </a:solidFill>
            </c:spPr>
            <c:extLst>
              <c:ext xmlns:c16="http://schemas.microsoft.com/office/drawing/2014/chart" uri="{C3380CC4-5D6E-409C-BE32-E72D297353CC}">
                <c16:uniqueId val="{00000011-7CBE-4951-9F6D-1EFD16036B04}"/>
              </c:ext>
            </c:extLst>
          </c:dPt>
          <c:dLbls>
            <c:dLbl>
              <c:idx val="0"/>
              <c:layout>
                <c:manualLayout>
                  <c:x val="0.12169891725773148"/>
                  <c:y val="-0.175455924002634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tx2">
                          <a:lumMod val="25000"/>
                        </a:schemeClr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BE-4951-9F6D-1EFD16036B04}"/>
                </c:ext>
              </c:extLst>
            </c:dLbl>
            <c:dLbl>
              <c:idx val="1"/>
              <c:layout>
                <c:manualLayout>
                  <c:x val="0.26182310855191365"/>
                  <c:y val="6.82245463330468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sz="1400">
                      <a:solidFill>
                        <a:schemeClr val="tx2">
                          <a:lumMod val="25000"/>
                        </a:schemeClr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36835710618804"/>
                      <c:h val="0.157968663660184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CBE-4951-9F6D-1EFD16036B04}"/>
                </c:ext>
              </c:extLst>
            </c:dLbl>
            <c:dLbl>
              <c:idx val="2"/>
              <c:layout>
                <c:manualLayout>
                  <c:x val="-0.18645677855659318"/>
                  <c:y val="0.13197783577373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sz="1400">
                      <a:solidFill>
                        <a:schemeClr val="tx2">
                          <a:lumMod val="25000"/>
                        </a:schemeClr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549925872097201"/>
                      <c:h val="0.203000756752026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CBE-4951-9F6D-1EFD16036B04}"/>
                </c:ext>
              </c:extLst>
            </c:dLbl>
            <c:dLbl>
              <c:idx val="3"/>
              <c:layout>
                <c:manualLayout>
                  <c:x val="-0.23300846774963085"/>
                  <c:y val="3.38440395501951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274741837713377"/>
                      <c:h val="0.142486700126729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CBE-4951-9F6D-1EFD16036B04}"/>
                </c:ext>
              </c:extLst>
            </c:dLbl>
            <c:dLbl>
              <c:idx val="4"/>
              <c:layout>
                <c:manualLayout>
                  <c:x val="-0.24612144460515864"/>
                  <c:y val="-1.523069553906706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119917253145284"/>
                      <c:h val="0.131559236682571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CBE-4951-9F6D-1EFD16036B04}"/>
                </c:ext>
              </c:extLst>
            </c:dLbl>
            <c:dLbl>
              <c:idx val="5"/>
              <c:layout>
                <c:manualLayout>
                  <c:x val="-0.20715964850498628"/>
                  <c:y val="-8.635744367830758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064427655013138"/>
                      <c:h val="0.130273763387647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CBE-4951-9F6D-1EFD16036B04}"/>
                </c:ext>
              </c:extLst>
            </c:dLbl>
            <c:dLbl>
              <c:idx val="6"/>
              <c:layout>
                <c:manualLayout>
                  <c:x val="-0.30246437152586225"/>
                  <c:y val="-0.17151998491956544"/>
                </c:manualLayout>
              </c:layout>
              <c:tx>
                <c:rich>
                  <a:bodyPr anchorCtr="0"/>
                  <a:lstStyle/>
                  <a:p>
                    <a:pPr algn="ctr">
                      <a:defRPr sz="1400">
                        <a:solidFill>
                          <a:schemeClr val="tx2">
                            <a:lumMod val="25000"/>
                          </a:schemeClr>
                        </a:solidFill>
                      </a:defRPr>
                    </a:pPr>
                    <a:fld id="{2B6CDE3E-2AC4-4636-A49D-0C8549CE9597}" type="CATEGORYNAME">
                      <a:rPr lang="en-US" sz="140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pPr algn="ctr">
                        <a:defRPr sz="1400">
                          <a:solidFill>
                            <a:schemeClr val="tx2">
                              <a:lumMod val="25000"/>
                            </a:schemeClr>
                          </a:solidFill>
                        </a:defRPr>
                      </a:pPr>
                      <a:t>[NOM DE CATÉGORIE]</a:t>
                    </a:fld>
                    <a:r>
                      <a:rPr lang="en-US" sz="1400" dirty="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t> </a:t>
                    </a:r>
                    <a:fld id="{2ED844C3-3E3E-4F64-9516-550DD8D1B34F}" type="VALUE">
                      <a:rPr lang="en-US" sz="140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pPr algn="ctr">
                        <a:defRPr sz="1400">
                          <a:solidFill>
                            <a:schemeClr val="tx2">
                              <a:lumMod val="25000"/>
                            </a:schemeClr>
                          </a:solidFill>
                        </a:defRPr>
                      </a:pPr>
                      <a:t>[VALEUR]</a:t>
                    </a:fld>
                    <a:endParaRPr lang="en-US" sz="1400" dirty="0">
                      <a:solidFill>
                        <a:schemeClr val="tx2">
                          <a:lumMod val="2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2642694755504584"/>
                      <c:h val="0.122487569508765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CBE-4951-9F6D-1EFD16036B04}"/>
                </c:ext>
              </c:extLst>
            </c:dLbl>
            <c:dLbl>
              <c:idx val="7"/>
              <c:layout>
                <c:manualLayout>
                  <c:x val="-0.293779887034536"/>
                  <c:y val="-0.11175132831543855"/>
                </c:manualLayout>
              </c:layout>
              <c:tx>
                <c:rich>
                  <a:bodyPr/>
                  <a:lstStyle/>
                  <a:p>
                    <a:pPr algn="r">
                      <a:defRPr sz="1400">
                        <a:solidFill>
                          <a:schemeClr val="tx2">
                            <a:lumMod val="25000"/>
                          </a:schemeClr>
                        </a:solidFill>
                      </a:defRPr>
                    </a:pPr>
                    <a:fld id="{88A13385-1CC7-416C-8C05-78063C30873C}" type="CATEGORYNAME">
                      <a:rPr lang="en-US" sz="140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pPr algn="r">
                        <a:defRPr sz="1400">
                          <a:solidFill>
                            <a:schemeClr val="tx2">
                              <a:lumMod val="25000"/>
                            </a:schemeClr>
                          </a:solidFill>
                        </a:defRPr>
                      </a:pPr>
                      <a:t>[NOM DE CATÉGORIE]</a:t>
                    </a:fld>
                    <a:r>
                      <a:rPr lang="en-US" sz="140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t>  </a:t>
                    </a:r>
                    <a:fld id="{87BFF746-E345-4C47-9CD6-33ACE7FBF81B}" type="VALUE">
                      <a:rPr lang="en-US" sz="1400">
                        <a:solidFill>
                          <a:schemeClr val="tx2">
                            <a:lumMod val="25000"/>
                          </a:schemeClr>
                        </a:solidFill>
                      </a:rPr>
                      <a:pPr algn="r">
                        <a:defRPr sz="1400">
                          <a:solidFill>
                            <a:schemeClr val="tx2">
                              <a:lumMod val="25000"/>
                            </a:schemeClr>
                          </a:solidFill>
                        </a:defRPr>
                      </a:pPr>
                      <a:t>[VALEUR]</a:t>
                    </a:fld>
                    <a:endParaRPr lang="en-US" sz="1400">
                      <a:solidFill>
                        <a:schemeClr val="tx2">
                          <a:lumMod val="2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5482498401118088"/>
                      <c:h val="0.154969437877637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CBE-4951-9F6D-1EFD16036B0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CBE-4951-9F6D-1EFD16036B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2">
                        <a:lumMod val="25000"/>
                      </a:schemeClr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Feuil1!$A$2:$A$11</c:f>
              <c:strCache>
                <c:ptCount val="10"/>
                <c:pt idx="0">
                  <c:v>Live FM Radio</c:v>
                </c:pt>
                <c:pt idx="1">
                  <c:v>Live DAB Radio</c:v>
                </c:pt>
                <c:pt idx="2">
                  <c:v>Live TV Radio</c:v>
                </c:pt>
                <c:pt idx="3">
                  <c:v>Live via site/app radio station</c:v>
                </c:pt>
                <c:pt idx="4">
                  <c:v>Live via radio platform</c:v>
                </c:pt>
                <c:pt idx="5">
                  <c:v>Podcast (timeshift or original)</c:v>
                </c:pt>
                <c:pt idx="6">
                  <c:v>Audio streaming services (free)</c:v>
                </c:pt>
                <c:pt idx="7">
                  <c:v>Audio streaming services (paid)</c:v>
                </c:pt>
                <c:pt idx="8">
                  <c:v>Music via videoplatform</c:v>
                </c:pt>
                <c:pt idx="9">
                  <c:v>Owned music</c:v>
                </c:pt>
              </c:strCache>
            </c:strRef>
          </c:cat>
          <c:val>
            <c:numRef>
              <c:f>Feuil1!$B$2:$B$11</c:f>
              <c:numCache>
                <c:formatCode>0.0%</c:formatCode>
                <c:ptCount val="10"/>
                <c:pt idx="0">
                  <c:v>0.38517074344004321</c:v>
                </c:pt>
                <c:pt idx="1">
                  <c:v>0.20516922394240258</c:v>
                </c:pt>
                <c:pt idx="2">
                  <c:v>9.5899440478061398E-2</c:v>
                </c:pt>
                <c:pt idx="3">
                  <c:v>9.3120506445618964E-2</c:v>
                </c:pt>
                <c:pt idx="4">
                  <c:v>4.965378356081146E-2</c:v>
                </c:pt>
                <c:pt idx="5">
                  <c:v>8.628857202791532E-3</c:v>
                </c:pt>
                <c:pt idx="6">
                  <c:v>0.16235744493027096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CBE-4951-9F6D-1EFD16036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65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CCDD0-8114-4269-BD8D-45BA19248BDD}" type="datetimeFigureOut">
              <a:rPr lang="en-US" smtClean="0"/>
              <a:t>2/26/26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2B421-ED01-45F5-9514-37EF903344E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7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8959D-5B81-FF53-2F9C-89B9463FD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1E2D47-E86F-07C5-3D8F-0817355311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C9009F-5733-A5DD-EBDE-3731335011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234D1-58B9-B85B-7671-21692B3BE1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50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70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80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1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0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78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9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887EE-ABF1-2663-A758-9571E9D51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DD5388-BD07-8F95-DD61-EF6316FF97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859AC8-3990-1ED5-113B-4A3F2F7CE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A6B3D-D7E9-C3B6-F9B0-50928E51CC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14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8B681-F38B-8CBF-C846-34F9926C6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9957B1-C6EF-D9B7-17F7-7ACF80311C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3115BB-589C-F909-34FB-73A3D09C1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3308B-6DED-5EDA-48E8-F53121BB08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63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A7552-32B1-FDE6-C8F4-9A03515A6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CBFCE7-D56D-1D5D-3F05-3199AC9F1C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A871AB-88C5-721B-97DF-3D82032E99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4E402-E3B0-F52C-4ED2-9DFADAD4D7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6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887EE-ABF1-2663-A758-9571E9D51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DD5388-BD07-8F95-DD61-EF6316FF97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859AC8-3990-1ED5-113B-4A3F2F7CE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A6B3D-D7E9-C3B6-F9B0-50928E51CC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14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C4AC0-9E68-73D1-393F-3D1BF6371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BE3C23-B288-7AD6-99B8-18CA8A5601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7C2D79-64E1-17DB-0A1E-C28DC1B72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7960F-3FEC-8BC0-B252-87245B1DA0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7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728C6-5427-BFA2-B05F-FBC36DB55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A71200-B79B-6091-3F24-75D1371BA9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E79AF4-74C6-3654-29B8-7D3815464C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192E4-4C7A-D785-EF46-F808BB9BF0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06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4A640-88B0-E35F-D579-70004D38C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FA042C-6DCC-7E7C-4811-5B3E5A69CD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A181C9-3435-EB7A-92EC-9703361413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4322F-8CAE-1A57-11BA-E9BC137AA0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07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0BF07-3F98-4288-BAA7-469EB395E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CD9AA6-08C3-B64B-3A29-5FDDD001F9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B6DBD4-8139-B37A-786D-58389EF04F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7E79B-4E08-8890-94E9-06F9BB3C28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3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BF6F5918-59D7-2FDF-5E96-94CEF1F32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74" y="374383"/>
            <a:ext cx="9648102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6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69C12C-943A-49FD-9C09-10B573B78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AAECA8-DF2E-4BC3-87A6-3A7748CDE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00" y="1438183"/>
            <a:ext cx="9360000" cy="43938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B53350-21B9-417E-8BEF-941B5C1D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1BF1-515C-4B34-867C-E8E8D60B721D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3805E670-5AEA-4A7A-9866-D4B91AF5CEC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7599" y="1310400"/>
            <a:ext cx="9359999" cy="216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logo with arrows pointing up&#10;&#10;Description automatically generated with medium confidence">
            <a:extLst>
              <a:ext uri="{FF2B5EF4-FFF2-40B4-BE49-F238E27FC236}">
                <a16:creationId xmlns:a16="http://schemas.microsoft.com/office/drawing/2014/main" id="{06F729AE-00BF-D137-271B-ADF471EF6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272" y="0"/>
            <a:ext cx="890727" cy="81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2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857083A-9623-49B2-8B80-FAD4E4AE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876" y="374383"/>
            <a:ext cx="9359999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00C657-CF28-4065-AFC1-43EA2C4C5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600" y="1438183"/>
            <a:ext cx="9360000" cy="43938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0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344163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175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600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75000"/>
        <a:buFont typeface="Tahoma" panose="020B060403050404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60000" indent="-270000" algn="l" defTabSz="914400" rtl="0" eaLnBrk="1" latinLnBrk="0" hangingPunct="1">
        <a:lnSpc>
          <a:spcPct val="90000"/>
        </a:lnSpc>
        <a:spcBef>
          <a:spcPts val="0"/>
        </a:spcBef>
        <a:buClr>
          <a:schemeClr val="accent3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90000" indent="-2700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52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15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378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441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504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mailto:ludovic@viabelgium.media" TargetMode="Externa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7A8863-DEA9-AAD1-1B36-AA6E3F79C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179" y="928256"/>
            <a:ext cx="3389643" cy="24183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91C46A-589C-4BDB-07BE-9BF25E84FE1D}"/>
              </a:ext>
            </a:extLst>
          </p:cNvPr>
          <p:cNvSpPr/>
          <p:nvPr/>
        </p:nvSpPr>
        <p:spPr>
          <a:xfrm>
            <a:off x="0" y="4288389"/>
            <a:ext cx="12192000" cy="25696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6B142E-BAAD-A5DF-44E2-73B00D4743B0}"/>
              </a:ext>
            </a:extLst>
          </p:cNvPr>
          <p:cNvSpPr txBox="1"/>
          <p:nvPr/>
        </p:nvSpPr>
        <p:spPr>
          <a:xfrm>
            <a:off x="3806752" y="4849919"/>
            <a:ext cx="45784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4400" b="1" dirty="0">
                <a:solidFill>
                  <a:schemeClr val="bg2"/>
                </a:solidFill>
              </a:rPr>
              <a:t>POWER SLIDES</a:t>
            </a:r>
          </a:p>
          <a:p>
            <a:pPr algn="ctr"/>
            <a:r>
              <a:rPr lang="nl-BE" sz="4400" b="1" dirty="0">
                <a:solidFill>
                  <a:schemeClr val="accent2"/>
                </a:solidFill>
              </a:rPr>
              <a:t>2026</a:t>
            </a:r>
            <a:endParaRPr lang="LID4096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53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F14AD-0F9A-39DD-BED3-5172A3603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EE2E3759-7E18-C43E-BB26-3168ED24D381}"/>
              </a:ext>
            </a:extLst>
          </p:cNvPr>
          <p:cNvGrpSpPr/>
          <p:nvPr/>
        </p:nvGrpSpPr>
        <p:grpSpPr>
          <a:xfrm>
            <a:off x="0" y="6454800"/>
            <a:ext cx="12192000" cy="403200"/>
            <a:chOff x="0" y="6454800"/>
            <a:chExt cx="12192000" cy="403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7D0DAB9-4FBD-DFBE-E2A6-F64061107B40}"/>
                </a:ext>
              </a:extLst>
            </p:cNvPr>
            <p:cNvSpPr/>
            <p:nvPr/>
          </p:nvSpPr>
          <p:spPr>
            <a:xfrm>
              <a:off x="0" y="6454800"/>
              <a:ext cx="12192000" cy="403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028A17-F32F-491B-DE52-1AE6151D2CDE}"/>
                </a:ext>
              </a:extLst>
            </p:cNvPr>
            <p:cNvSpPr txBox="1"/>
            <p:nvPr/>
          </p:nvSpPr>
          <p:spPr>
            <a:xfrm>
              <a:off x="0" y="6457890"/>
              <a:ext cx="12192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 dirty="0">
                  <a:solidFill>
                    <a:schemeClr val="bg2"/>
                  </a:solidFill>
                </a:rPr>
                <a:t>POWER SLIDES</a:t>
              </a:r>
              <a:r>
                <a:rPr lang="nl-BE" sz="2000" dirty="0">
                  <a:solidFill>
                    <a:schemeClr val="bg2"/>
                  </a:solidFill>
                </a:rPr>
                <a:t> 2025</a:t>
              </a:r>
              <a:endParaRPr lang="LID4096" sz="2000" dirty="0">
                <a:solidFill>
                  <a:schemeClr val="bg2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A53DE4-02EE-CD7E-AD5D-944F37FC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089" y="176105"/>
            <a:ext cx="9127638" cy="540000"/>
          </a:xfrm>
        </p:spPr>
        <p:txBody>
          <a:bodyPr anchor="ctr"/>
          <a:lstStyle/>
          <a:p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Ads on local media are the most trusted</a:t>
            </a:r>
            <a:endParaRPr lang="LID4096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20628-9F06-EE15-379C-A16C30C8095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132291"/>
            <a:ext cx="12192000" cy="28748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: </a:t>
            </a:r>
            <a:r>
              <a:rPr kumimoji="0" lang="nl-BE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RTL AdAlliance – Study “The New Life of the Living Room” 2025. </a:t>
            </a:r>
            <a:r>
              <a:rPr lang="nl-BE" sz="10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Basis : Users of the platforms. Europe 14 countries</a:t>
            </a:r>
          </a:p>
          <a:p>
            <a:pPr marL="0" indent="0" algn="ctr">
              <a:lnSpc>
                <a:spcPct val="100000"/>
              </a:lnSpc>
              <a:buClrTx/>
              <a:buSzTx/>
              <a:buNone/>
              <a:defRPr/>
            </a:pPr>
            <a:r>
              <a:rPr lang="en-GB" sz="1000" noProof="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Q. : How much do you trust a brand that you don’t know after seeing or hearing an ad on these different media?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ECFC0196-F438-0743-7426-AF80556CBB03}"/>
              </a:ext>
            </a:extLst>
          </p:cNvPr>
          <p:cNvCxnSpPr>
            <a:cxnSpLocks/>
          </p:cNvCxnSpPr>
          <p:nvPr/>
        </p:nvCxnSpPr>
        <p:spPr>
          <a:xfrm>
            <a:off x="2786231" y="803170"/>
            <a:ext cx="940576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25">
            <a:extLst>
              <a:ext uri="{FF2B5EF4-FFF2-40B4-BE49-F238E27FC236}">
                <a16:creationId xmlns:a16="http://schemas.microsoft.com/office/drawing/2014/main" id="{EA830689-4419-A58B-A993-7CEB95D42B94}"/>
              </a:ext>
            </a:extLst>
          </p:cNvPr>
          <p:cNvSpPr txBox="1"/>
          <p:nvPr/>
        </p:nvSpPr>
        <p:spPr>
          <a:xfrm>
            <a:off x="2703150" y="902711"/>
            <a:ext cx="9342643" cy="32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500" noProof="0" dirty="0">
                <a:solidFill>
                  <a:schemeClr val="tx2">
                    <a:lumMod val="25000"/>
                  </a:schemeClr>
                </a:solidFill>
              </a:rPr>
              <a:t>% of people that trust a brand (somewhat or very much) after seeing or hearing an ad</a:t>
            </a:r>
          </a:p>
        </p:txBody>
      </p:sp>
      <p:pic>
        <p:nvPicPr>
          <p:cNvPr id="21" name="Image 20" descr="Une image contenant texte, capture d’écran, diagramme, ligne&#10;&#10;Le contenu généré par l’IA peut être incorrect.">
            <a:extLst>
              <a:ext uri="{FF2B5EF4-FFF2-40B4-BE49-F238E27FC236}">
                <a16:creationId xmlns:a16="http://schemas.microsoft.com/office/drawing/2014/main" id="{324B4A4F-C27E-A0CA-21DB-B56D1DB6F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391" y="1507561"/>
            <a:ext cx="4829429" cy="4485538"/>
          </a:xfrm>
          <a:prstGeom prst="rect">
            <a:avLst/>
          </a:prstGeom>
        </p:spPr>
      </p:pic>
      <p:pic>
        <p:nvPicPr>
          <p:cNvPr id="6" name="Image 5" descr="Une image contenant Police, Graphique, symbole, conception&#10;&#10;Le contenu généré par l’IA peut être incorrect.">
            <a:extLst>
              <a:ext uri="{FF2B5EF4-FFF2-40B4-BE49-F238E27FC236}">
                <a16:creationId xmlns:a16="http://schemas.microsoft.com/office/drawing/2014/main" id="{7639E955-D238-F6A1-0476-F0201EE21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4" t="19343" r="17584" b="18056"/>
          <a:stretch>
            <a:fillRect/>
          </a:stretch>
        </p:blipFill>
        <p:spPr>
          <a:xfrm>
            <a:off x="185166" y="1464"/>
            <a:ext cx="961580" cy="84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66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81AE0-F98D-D806-7C4E-CF3FA9B1B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95170-19CB-52C4-331D-0BA1D95A0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1370" y="176105"/>
            <a:ext cx="9127638" cy="540000"/>
          </a:xfrm>
        </p:spPr>
        <p:txBody>
          <a:bodyPr anchor="ctr"/>
          <a:lstStyle/>
          <a:p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Streaming audio platforms add limited reach</a:t>
            </a:r>
            <a:endParaRPr lang="LID4096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1F6FF-7BBC-9705-DBD9-FE8A04A5390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260466"/>
            <a:ext cx="12192000" cy="28748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: CIM Audio Time 2024 &amp; 2025, on target 18-54.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Hypothesis:  % of FREE streamers is the same in the Exclusive versus the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Overlapper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category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217EF223-15F9-C807-E1DC-539D5230B3EA}"/>
              </a:ext>
            </a:extLst>
          </p:cNvPr>
          <p:cNvCxnSpPr>
            <a:cxnSpLocks/>
          </p:cNvCxnSpPr>
          <p:nvPr/>
        </p:nvCxnSpPr>
        <p:spPr>
          <a:xfrm>
            <a:off x="3150973" y="803170"/>
            <a:ext cx="904102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25">
            <a:extLst>
              <a:ext uri="{FF2B5EF4-FFF2-40B4-BE49-F238E27FC236}">
                <a16:creationId xmlns:a16="http://schemas.microsoft.com/office/drawing/2014/main" id="{FEA44AE0-68E9-B4DD-9554-9D5F26D1432A}"/>
              </a:ext>
            </a:extLst>
          </p:cNvPr>
          <p:cNvSpPr txBox="1"/>
          <p:nvPr/>
        </p:nvSpPr>
        <p:spPr>
          <a:xfrm>
            <a:off x="3695239" y="1534037"/>
            <a:ext cx="117827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chemeClr val="tx2">
                    <a:lumMod val="25000"/>
                  </a:schemeClr>
                </a:solidFill>
              </a:rPr>
              <a:t>NORTH</a:t>
            </a:r>
          </a:p>
        </p:txBody>
      </p:sp>
      <p:sp>
        <p:nvSpPr>
          <p:cNvPr id="41" name="ZoneTexte 46">
            <a:extLst>
              <a:ext uri="{FF2B5EF4-FFF2-40B4-BE49-F238E27FC236}">
                <a16:creationId xmlns:a16="http://schemas.microsoft.com/office/drawing/2014/main" id="{DC41039C-3E81-32B7-ACBD-6C53A86586DC}"/>
              </a:ext>
            </a:extLst>
          </p:cNvPr>
          <p:cNvSpPr txBox="1"/>
          <p:nvPr/>
        </p:nvSpPr>
        <p:spPr>
          <a:xfrm>
            <a:off x="8965279" y="1534037"/>
            <a:ext cx="116410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chemeClr val="tx2">
                    <a:lumMod val="25000"/>
                  </a:schemeClr>
                </a:solidFill>
              </a:rPr>
              <a:t>SOUTH</a:t>
            </a:r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AAC80412-FB7B-3D6B-AA11-7A7CCB9CDFF0}"/>
              </a:ext>
            </a:extLst>
          </p:cNvPr>
          <p:cNvGraphicFramePr/>
          <p:nvPr/>
        </p:nvGraphicFramePr>
        <p:xfrm>
          <a:off x="2382630" y="2263172"/>
          <a:ext cx="5618747" cy="339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B4C44963-3BF2-E3A8-0BF9-8AE2748063C2}"/>
              </a:ext>
            </a:extLst>
          </p:cNvPr>
          <p:cNvSpPr/>
          <p:nvPr/>
        </p:nvSpPr>
        <p:spPr>
          <a:xfrm>
            <a:off x="3653579" y="2929174"/>
            <a:ext cx="405328" cy="22602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RADIO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00A85C7-D1B0-086D-D5A9-6BED14EF5209}"/>
              </a:ext>
            </a:extLst>
          </p:cNvPr>
          <p:cNvSpPr/>
          <p:nvPr/>
        </p:nvSpPr>
        <p:spPr>
          <a:xfrm>
            <a:off x="5308189" y="2656893"/>
            <a:ext cx="405328" cy="25325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RADIO</a:t>
            </a:r>
          </a:p>
        </p:txBody>
      </p:sp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E4674D48-19D7-98E8-9F86-3118180D8C5B}"/>
              </a:ext>
            </a:extLst>
          </p:cNvPr>
          <p:cNvGraphicFramePr/>
          <p:nvPr/>
        </p:nvGraphicFramePr>
        <p:xfrm>
          <a:off x="7671486" y="2252181"/>
          <a:ext cx="3717591" cy="339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3C10C94B-3EDB-33D8-8D1F-9A66F310C5F0}"/>
              </a:ext>
            </a:extLst>
          </p:cNvPr>
          <p:cNvSpPr/>
          <p:nvPr/>
        </p:nvSpPr>
        <p:spPr>
          <a:xfrm>
            <a:off x="10657205" y="2878665"/>
            <a:ext cx="405328" cy="22981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RADIO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E94B561-2C92-2996-09C3-7BA57FA9F3B6}"/>
              </a:ext>
            </a:extLst>
          </p:cNvPr>
          <p:cNvSpPr/>
          <p:nvPr/>
        </p:nvSpPr>
        <p:spPr>
          <a:xfrm>
            <a:off x="8942435" y="3203516"/>
            <a:ext cx="405328" cy="1973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dirty="0">
                <a:solidFill>
                  <a:schemeClr val="bg2"/>
                </a:solidFill>
              </a:rPr>
              <a:t>RADIO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59AD2C6-91BF-2BAF-F1BC-2BBCD59CA91E}"/>
              </a:ext>
            </a:extLst>
          </p:cNvPr>
          <p:cNvSpPr txBox="1"/>
          <p:nvPr/>
        </p:nvSpPr>
        <p:spPr>
          <a:xfrm>
            <a:off x="4007048" y="2839440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73%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BD6D0C5-3211-CD48-E1D0-E4DBCD3A24D3}"/>
              </a:ext>
            </a:extLst>
          </p:cNvPr>
          <p:cNvSpPr txBox="1"/>
          <p:nvPr/>
        </p:nvSpPr>
        <p:spPr>
          <a:xfrm>
            <a:off x="5684887" y="2571874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82%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F8944D6-D6E8-BE9B-1ABD-86F19CFFF9EC}"/>
              </a:ext>
            </a:extLst>
          </p:cNvPr>
          <p:cNvSpPr txBox="1"/>
          <p:nvPr/>
        </p:nvSpPr>
        <p:spPr>
          <a:xfrm>
            <a:off x="9321064" y="3113872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64%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5B5E3DD-86EB-C084-A77D-A1AE4BD8DBBA}"/>
              </a:ext>
            </a:extLst>
          </p:cNvPr>
          <p:cNvSpPr txBox="1"/>
          <p:nvPr/>
        </p:nvSpPr>
        <p:spPr>
          <a:xfrm>
            <a:off x="10998903" y="2846306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74%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D4F0B6F-6E08-CA7E-A6EF-1E69F143F974}"/>
              </a:ext>
            </a:extLst>
          </p:cNvPr>
          <p:cNvGrpSpPr/>
          <p:nvPr/>
        </p:nvGrpSpPr>
        <p:grpSpPr>
          <a:xfrm>
            <a:off x="0" y="6454800"/>
            <a:ext cx="12192000" cy="403200"/>
            <a:chOff x="0" y="6454800"/>
            <a:chExt cx="12192000" cy="4032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B2BDC8-7ED2-CE5A-EA05-15DAD6AFDB4B}"/>
                </a:ext>
              </a:extLst>
            </p:cNvPr>
            <p:cNvSpPr/>
            <p:nvPr/>
          </p:nvSpPr>
          <p:spPr>
            <a:xfrm>
              <a:off x="0" y="6454800"/>
              <a:ext cx="12192000" cy="403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CCD96CD1-0CB1-3F59-3DCE-D9374088B5C5}"/>
                </a:ext>
              </a:extLst>
            </p:cNvPr>
            <p:cNvSpPr txBox="1"/>
            <p:nvPr/>
          </p:nvSpPr>
          <p:spPr>
            <a:xfrm>
              <a:off x="0" y="6457890"/>
              <a:ext cx="12192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 dirty="0">
                  <a:solidFill>
                    <a:schemeClr val="bg2"/>
                  </a:solidFill>
                </a:rPr>
                <a:t>POWER SLIDES</a:t>
              </a:r>
              <a:r>
                <a:rPr lang="nl-BE" sz="2000" dirty="0">
                  <a:solidFill>
                    <a:schemeClr val="bg2"/>
                  </a:solidFill>
                </a:rPr>
                <a:t> 2025</a:t>
              </a:r>
              <a:endParaRPr lang="LID4096" sz="2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4" name="Image 3" descr="Une image contenant Police, Graphique, symbole, conception&#10;&#10;Le contenu généré par l’IA peut être incorrect.">
            <a:extLst>
              <a:ext uri="{FF2B5EF4-FFF2-40B4-BE49-F238E27FC236}">
                <a16:creationId xmlns:a16="http://schemas.microsoft.com/office/drawing/2014/main" id="{7DA5B79E-D08E-18C0-4C71-A264053129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4" t="19343" r="17584" b="18056"/>
          <a:stretch>
            <a:fillRect/>
          </a:stretch>
        </p:blipFill>
        <p:spPr>
          <a:xfrm>
            <a:off x="185166" y="1464"/>
            <a:ext cx="961580" cy="84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31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2603-18D9-1844-D289-E3F63D7A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219" y="176671"/>
            <a:ext cx="8065640" cy="540000"/>
          </a:xfrm>
        </p:spPr>
        <p:txBody>
          <a:bodyPr anchor="ctr"/>
          <a:lstStyle/>
          <a:p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BVOD’s incremental reach keeps growing</a:t>
            </a:r>
            <a:endParaRPr lang="LID4096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79CEC-E446-98D3-5B4D-4E989C8D083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260466"/>
            <a:ext cx="12192000" cy="287484"/>
          </a:xfrm>
        </p:spPr>
        <p:txBody>
          <a:bodyPr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Source : </a:t>
            </a:r>
            <a:r>
              <a:rPr lang="nl-BE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CIM ToVA planner, 18-54, Feb. 2025. 330 GRP. Budget split TV/BVOD 2025 : 85/15 in the South and 80/20 in </a:t>
            </a:r>
            <a:r>
              <a:rPr lang="nl-BE" sz="1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the</a:t>
            </a:r>
            <a:r>
              <a:rPr lang="nl-BE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North</a:t>
            </a:r>
            <a:endParaRPr lang="en-US" sz="1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9C30F11A-1E52-7680-FC18-76788EA96BFD}"/>
              </a:ext>
            </a:extLst>
          </p:cNvPr>
          <p:cNvGrpSpPr/>
          <p:nvPr/>
        </p:nvGrpSpPr>
        <p:grpSpPr>
          <a:xfrm>
            <a:off x="1804077" y="2347788"/>
            <a:ext cx="4750101" cy="3150054"/>
            <a:chOff x="2273641" y="2347788"/>
            <a:chExt cx="4750101" cy="3150054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D346F111-77DB-8D50-0D2A-BF2FF5254C34}"/>
                </a:ext>
              </a:extLst>
            </p:cNvPr>
            <p:cNvSpPr/>
            <p:nvPr/>
          </p:nvSpPr>
          <p:spPr>
            <a:xfrm>
              <a:off x="2273641" y="2347788"/>
              <a:ext cx="2829697" cy="282969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2"/>
                </a:solidFill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B84E56BD-F5DB-77B9-3615-3B15C8A445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4477" y="2790636"/>
              <a:ext cx="1944000" cy="19440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2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FC3CD71-9E9C-F192-F1FD-7FA1FAACAA06}"/>
                </a:ext>
              </a:extLst>
            </p:cNvPr>
            <p:cNvSpPr/>
            <p:nvPr/>
          </p:nvSpPr>
          <p:spPr>
            <a:xfrm rot="693511">
              <a:off x="3926185" y="2812278"/>
              <a:ext cx="1387474" cy="11588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595663B-7808-42CD-E7C5-7E9C255AA4AD}"/>
                </a:ext>
              </a:extLst>
            </p:cNvPr>
            <p:cNvSpPr/>
            <p:nvPr/>
          </p:nvSpPr>
          <p:spPr>
            <a:xfrm rot="20329416">
              <a:off x="3900786" y="3556110"/>
              <a:ext cx="1387474" cy="11588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45878898-C2E8-1310-86D9-BC2A8A50261C}"/>
                </a:ext>
              </a:extLst>
            </p:cNvPr>
            <p:cNvSpPr/>
            <p:nvPr/>
          </p:nvSpPr>
          <p:spPr>
            <a:xfrm>
              <a:off x="2397208" y="2471355"/>
              <a:ext cx="2582562" cy="2582562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2"/>
                  </a:solidFill>
                </a:rPr>
                <a:t>TV</a:t>
              </a:r>
            </a:p>
            <a:p>
              <a:pPr algn="ctr"/>
              <a:r>
                <a:rPr lang="fr-FR" dirty="0">
                  <a:solidFill>
                    <a:schemeClr val="bg2"/>
                  </a:solidFill>
                </a:rPr>
                <a:t>50%</a:t>
              </a: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17A4284F-0EB8-F6BF-E1AC-ADBE81CE5CD2}"/>
                </a:ext>
              </a:extLst>
            </p:cNvPr>
            <p:cNvSpPr/>
            <p:nvPr/>
          </p:nvSpPr>
          <p:spPr>
            <a:xfrm>
              <a:off x="4141504" y="2897663"/>
              <a:ext cx="1729946" cy="172994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2"/>
                  </a:solidFill>
                </a:rPr>
                <a:t>BVOD</a:t>
              </a:r>
            </a:p>
            <a:p>
              <a:pPr algn="ctr"/>
              <a:r>
                <a:rPr lang="fr-FR" dirty="0">
                  <a:solidFill>
                    <a:schemeClr val="bg2"/>
                  </a:solidFill>
                </a:rPr>
                <a:t>24%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2DBC8476-5EFC-6F3E-DE49-AB298BF0BD93}"/>
                </a:ext>
              </a:extLst>
            </p:cNvPr>
            <p:cNvSpPr txBox="1"/>
            <p:nvPr/>
          </p:nvSpPr>
          <p:spPr>
            <a:xfrm>
              <a:off x="4472354" y="4851511"/>
              <a:ext cx="1360822" cy="646331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2"/>
                  </a:solidFill>
                </a:rPr>
                <a:t>Total </a:t>
              </a:r>
              <a:r>
                <a:rPr lang="fr-FR" dirty="0" err="1">
                  <a:solidFill>
                    <a:schemeClr val="bg2"/>
                  </a:solidFill>
                </a:rPr>
                <a:t>Reach</a:t>
              </a:r>
              <a:endParaRPr lang="fr-FR" dirty="0">
                <a:solidFill>
                  <a:schemeClr val="bg2"/>
                </a:solidFill>
              </a:endParaRPr>
            </a:p>
            <a:p>
              <a:pPr algn="ctr"/>
              <a:r>
                <a:rPr lang="fr-FR" dirty="0">
                  <a:solidFill>
                    <a:schemeClr val="bg2"/>
                  </a:solidFill>
                </a:rPr>
                <a:t>62%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58E9034F-36E1-3ED1-81C3-5E2AAB3DEA1D}"/>
                </a:ext>
              </a:extLst>
            </p:cNvPr>
            <p:cNvSpPr txBox="1"/>
            <p:nvPr/>
          </p:nvSpPr>
          <p:spPr>
            <a:xfrm>
              <a:off x="5147267" y="2546838"/>
              <a:ext cx="1876475" cy="58477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fr-FR" sz="1600" dirty="0" err="1">
                  <a:solidFill>
                    <a:schemeClr val="bg2"/>
                  </a:solidFill>
                </a:rPr>
                <a:t>Incremental</a:t>
              </a:r>
              <a:r>
                <a:rPr lang="fr-FR" sz="1600" dirty="0">
                  <a:solidFill>
                    <a:schemeClr val="bg2"/>
                  </a:solidFill>
                </a:rPr>
                <a:t> </a:t>
              </a:r>
              <a:r>
                <a:rPr lang="fr-FR" sz="1600" dirty="0" err="1">
                  <a:solidFill>
                    <a:schemeClr val="bg2"/>
                  </a:solidFill>
                </a:rPr>
                <a:t>Reach</a:t>
              </a:r>
              <a:endParaRPr lang="fr-FR" sz="1600" dirty="0">
                <a:solidFill>
                  <a:schemeClr val="bg2"/>
                </a:solidFill>
              </a:endParaRPr>
            </a:p>
            <a:p>
              <a:pPr algn="ctr"/>
              <a:r>
                <a:rPr lang="fr-FR" sz="1600" dirty="0">
                  <a:solidFill>
                    <a:schemeClr val="bg2"/>
                  </a:solidFill>
                </a:rPr>
                <a:t>12%</a:t>
              </a:r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D3FE4936-885B-E7D9-9E9A-C3E802B33149}"/>
              </a:ext>
            </a:extLst>
          </p:cNvPr>
          <p:cNvSpPr txBox="1"/>
          <p:nvPr/>
        </p:nvSpPr>
        <p:spPr>
          <a:xfrm>
            <a:off x="3609869" y="1458731"/>
            <a:ext cx="117827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chemeClr val="tx2">
                    <a:lumMod val="25000"/>
                  </a:schemeClr>
                </a:solidFill>
              </a:rPr>
              <a:t>NORTH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6A7E476C-037E-E602-9C1A-67649D4602AF}"/>
              </a:ext>
            </a:extLst>
          </p:cNvPr>
          <p:cNvGrpSpPr/>
          <p:nvPr/>
        </p:nvGrpSpPr>
        <p:grpSpPr>
          <a:xfrm>
            <a:off x="7056145" y="2347788"/>
            <a:ext cx="4750101" cy="3150054"/>
            <a:chOff x="2273641" y="2347788"/>
            <a:chExt cx="4750101" cy="3150054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AB7891F1-B807-4894-9F48-34DB71578D66}"/>
                </a:ext>
              </a:extLst>
            </p:cNvPr>
            <p:cNvSpPr/>
            <p:nvPr/>
          </p:nvSpPr>
          <p:spPr>
            <a:xfrm>
              <a:off x="2273641" y="2347788"/>
              <a:ext cx="2829697" cy="282969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2"/>
                </a:solidFill>
              </a:endParaRPr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F1B60B5F-4047-849A-1AFA-2355D53415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9146" y="2897663"/>
              <a:ext cx="1750474" cy="175047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2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7727E21-6A17-CECA-824E-8C96F893AC89}"/>
                </a:ext>
              </a:extLst>
            </p:cNvPr>
            <p:cNvSpPr/>
            <p:nvPr/>
          </p:nvSpPr>
          <p:spPr>
            <a:xfrm rot="1252937">
              <a:off x="3915766" y="2866937"/>
              <a:ext cx="1388378" cy="11588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0B1A5D9-AA5C-680E-8D1F-C3F20521E5EC}"/>
                </a:ext>
              </a:extLst>
            </p:cNvPr>
            <p:cNvSpPr/>
            <p:nvPr/>
          </p:nvSpPr>
          <p:spPr>
            <a:xfrm rot="20096874">
              <a:off x="3900786" y="3518010"/>
              <a:ext cx="1387474" cy="11588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37D3186C-B7F3-8C9E-5E54-CC8F30D1BC5F}"/>
                </a:ext>
              </a:extLst>
            </p:cNvPr>
            <p:cNvSpPr/>
            <p:nvPr/>
          </p:nvSpPr>
          <p:spPr>
            <a:xfrm>
              <a:off x="2397208" y="2471355"/>
              <a:ext cx="2582562" cy="2582562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2"/>
                  </a:solidFill>
                </a:rPr>
                <a:t>TV</a:t>
              </a:r>
            </a:p>
            <a:p>
              <a:pPr algn="ctr"/>
              <a:r>
                <a:rPr lang="fr-FR" dirty="0">
                  <a:solidFill>
                    <a:schemeClr val="bg2"/>
                  </a:solidFill>
                </a:rPr>
                <a:t>52%</a:t>
              </a:r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91C8B544-E6E8-E80A-8BBA-2B912615AB56}"/>
                </a:ext>
              </a:extLst>
            </p:cNvPr>
            <p:cNvSpPr/>
            <p:nvPr/>
          </p:nvSpPr>
          <p:spPr>
            <a:xfrm>
              <a:off x="4141504" y="3002860"/>
              <a:ext cx="1519552" cy="151955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2"/>
                  </a:solidFill>
                </a:rPr>
                <a:t>BVOD</a:t>
              </a:r>
            </a:p>
            <a:p>
              <a:pPr algn="ctr"/>
              <a:r>
                <a:rPr lang="fr-FR" dirty="0">
                  <a:solidFill>
                    <a:schemeClr val="bg2"/>
                  </a:solidFill>
                </a:rPr>
                <a:t>14%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BDA39646-EFA1-ED7A-A318-F2CE392E1386}"/>
                </a:ext>
              </a:extLst>
            </p:cNvPr>
            <p:cNvSpPr txBox="1"/>
            <p:nvPr/>
          </p:nvSpPr>
          <p:spPr>
            <a:xfrm>
              <a:off x="4472354" y="4851511"/>
              <a:ext cx="1360822" cy="646331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2"/>
                  </a:solidFill>
                </a:rPr>
                <a:t>Total </a:t>
              </a:r>
              <a:r>
                <a:rPr lang="fr-FR" dirty="0" err="1">
                  <a:solidFill>
                    <a:schemeClr val="bg2"/>
                  </a:solidFill>
                </a:rPr>
                <a:t>Reach</a:t>
              </a:r>
              <a:endParaRPr lang="fr-FR" dirty="0">
                <a:solidFill>
                  <a:schemeClr val="bg2"/>
                </a:solidFill>
              </a:endParaRPr>
            </a:p>
            <a:p>
              <a:pPr algn="ctr"/>
              <a:r>
                <a:rPr lang="fr-FR" dirty="0">
                  <a:solidFill>
                    <a:schemeClr val="bg2"/>
                  </a:solidFill>
                </a:rPr>
                <a:t>59%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EBDE64AF-3D1A-733F-A07A-9A72CB0B12D6}"/>
                </a:ext>
              </a:extLst>
            </p:cNvPr>
            <p:cNvSpPr txBox="1"/>
            <p:nvPr/>
          </p:nvSpPr>
          <p:spPr>
            <a:xfrm>
              <a:off x="5147267" y="2546838"/>
              <a:ext cx="1876475" cy="58477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fr-FR" sz="1600" dirty="0" err="1">
                  <a:solidFill>
                    <a:schemeClr val="bg2"/>
                  </a:solidFill>
                </a:rPr>
                <a:t>Incremental</a:t>
              </a:r>
              <a:r>
                <a:rPr lang="fr-FR" sz="1600" dirty="0">
                  <a:solidFill>
                    <a:schemeClr val="bg2"/>
                  </a:solidFill>
                </a:rPr>
                <a:t> </a:t>
              </a:r>
              <a:r>
                <a:rPr lang="fr-FR" sz="1600" dirty="0" err="1">
                  <a:solidFill>
                    <a:schemeClr val="bg2"/>
                  </a:solidFill>
                </a:rPr>
                <a:t>Reach</a:t>
              </a:r>
              <a:endParaRPr lang="fr-FR" sz="1600" dirty="0">
                <a:solidFill>
                  <a:schemeClr val="bg2"/>
                </a:solidFill>
              </a:endParaRPr>
            </a:p>
            <a:p>
              <a:pPr algn="ctr"/>
              <a:r>
                <a:rPr lang="fr-FR" sz="1600" dirty="0">
                  <a:solidFill>
                    <a:schemeClr val="bg2"/>
                  </a:solidFill>
                </a:rPr>
                <a:t>6,5%</a:t>
              </a:r>
            </a:p>
          </p:txBody>
        </p: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E4D007B1-18D8-3E0B-064E-205270AF4044}"/>
              </a:ext>
            </a:extLst>
          </p:cNvPr>
          <p:cNvSpPr txBox="1"/>
          <p:nvPr/>
        </p:nvSpPr>
        <p:spPr>
          <a:xfrm>
            <a:off x="8869023" y="1458731"/>
            <a:ext cx="116410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chemeClr val="tx2">
                    <a:lumMod val="25000"/>
                  </a:schemeClr>
                </a:solidFill>
              </a:rPr>
              <a:t>SOUTH</a:t>
            </a: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A8B54954-7F61-A753-652D-18CADC5B56E6}"/>
              </a:ext>
            </a:extLst>
          </p:cNvPr>
          <p:cNvCxnSpPr>
            <a:cxnSpLocks/>
          </p:cNvCxnSpPr>
          <p:nvPr/>
        </p:nvCxnSpPr>
        <p:spPr>
          <a:xfrm>
            <a:off x="3150973" y="803170"/>
            <a:ext cx="904102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>
            <a:extLst>
              <a:ext uri="{FF2B5EF4-FFF2-40B4-BE49-F238E27FC236}">
                <a16:creationId xmlns:a16="http://schemas.microsoft.com/office/drawing/2014/main" id="{A280B119-B11B-4ED1-E2AF-73CEFB7128E5}"/>
              </a:ext>
            </a:extLst>
          </p:cNvPr>
          <p:cNvGrpSpPr/>
          <p:nvPr/>
        </p:nvGrpSpPr>
        <p:grpSpPr>
          <a:xfrm>
            <a:off x="0" y="6454800"/>
            <a:ext cx="12192000" cy="403200"/>
            <a:chOff x="0" y="6454800"/>
            <a:chExt cx="12192000" cy="403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F8CFCB2-789B-168B-3504-5FE7FF2E7BB7}"/>
                </a:ext>
              </a:extLst>
            </p:cNvPr>
            <p:cNvSpPr/>
            <p:nvPr/>
          </p:nvSpPr>
          <p:spPr>
            <a:xfrm>
              <a:off x="0" y="6454800"/>
              <a:ext cx="12192000" cy="403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3FCB546-3058-CB92-965E-FACA61C89C34}"/>
                </a:ext>
              </a:extLst>
            </p:cNvPr>
            <p:cNvSpPr txBox="1"/>
            <p:nvPr/>
          </p:nvSpPr>
          <p:spPr>
            <a:xfrm>
              <a:off x="0" y="6457890"/>
              <a:ext cx="12192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 dirty="0">
                  <a:solidFill>
                    <a:schemeClr val="bg2"/>
                  </a:solidFill>
                </a:rPr>
                <a:t>POWER SLIDES</a:t>
              </a:r>
              <a:r>
                <a:rPr lang="nl-BE" sz="2000" dirty="0">
                  <a:solidFill>
                    <a:schemeClr val="bg2"/>
                  </a:solidFill>
                </a:rPr>
                <a:t> 2025</a:t>
              </a:r>
              <a:endParaRPr lang="LID4096" sz="2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7" name="Image 6" descr="Une image contenant Police, Graphique, symbole, conception&#10;&#10;Le contenu généré par l’IA peut être incorrect.">
            <a:extLst>
              <a:ext uri="{FF2B5EF4-FFF2-40B4-BE49-F238E27FC236}">
                <a16:creationId xmlns:a16="http://schemas.microsoft.com/office/drawing/2014/main" id="{E89CAAA4-3201-52B3-9FBB-C139CB341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4" t="19343" r="17584" b="18056"/>
          <a:stretch>
            <a:fillRect/>
          </a:stretch>
        </p:blipFill>
        <p:spPr>
          <a:xfrm>
            <a:off x="185166" y="1464"/>
            <a:ext cx="961580" cy="84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09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B13A465-009C-ED4C-2971-B7711764AF18}"/>
              </a:ext>
            </a:extLst>
          </p:cNvPr>
          <p:cNvGrpSpPr/>
          <p:nvPr/>
        </p:nvGrpSpPr>
        <p:grpSpPr>
          <a:xfrm>
            <a:off x="3337214" y="1416850"/>
            <a:ext cx="6759411" cy="4785008"/>
            <a:chOff x="2074944" y="1430054"/>
            <a:chExt cx="6759411" cy="4785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A6505FE-5DD8-0633-F0FB-30C7A0E84FC9}"/>
                </a:ext>
              </a:extLst>
            </p:cNvPr>
            <p:cNvSpPr/>
            <p:nvPr/>
          </p:nvSpPr>
          <p:spPr>
            <a:xfrm>
              <a:off x="4955366" y="2640705"/>
              <a:ext cx="2524835" cy="2770496"/>
            </a:xfrm>
            <a:custGeom>
              <a:avLst/>
              <a:gdLst>
                <a:gd name="connsiteX0" fmla="*/ 1255594 w 2524835"/>
                <a:gd name="connsiteY0" fmla="*/ 0 h 2770496"/>
                <a:gd name="connsiteX1" fmla="*/ 1241946 w 2524835"/>
                <a:gd name="connsiteY1" fmla="*/ 1241947 h 2770496"/>
                <a:gd name="connsiteX2" fmla="*/ 313898 w 2524835"/>
                <a:gd name="connsiteY2" fmla="*/ 450376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41946 w 2524835"/>
                <a:gd name="connsiteY1" fmla="*/ 1241947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41946 w 2524835"/>
                <a:gd name="connsiteY1" fmla="*/ 1312286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88838 w 2524835"/>
                <a:gd name="connsiteY1" fmla="*/ 1523301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77115 w 2524835"/>
                <a:gd name="connsiteY1" fmla="*/ 1324009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57864 w 2524835"/>
                <a:gd name="connsiteY1" fmla="*/ 1336842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57864 w 2524835"/>
                <a:gd name="connsiteY1" fmla="*/ 1330425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57864 w 2524835"/>
                <a:gd name="connsiteY1" fmla="*/ 1330425 h 2770496"/>
                <a:gd name="connsiteX2" fmla="*/ 101589 w 2524835"/>
                <a:gd name="connsiteY2" fmla="*/ 626848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4835" h="2770496">
                  <a:moveTo>
                    <a:pt x="1255594" y="0"/>
                  </a:moveTo>
                  <a:cubicBezTo>
                    <a:pt x="1256351" y="445614"/>
                    <a:pt x="1257107" y="884811"/>
                    <a:pt x="1257864" y="1330425"/>
                  </a:cubicBezTo>
                  <a:lnTo>
                    <a:pt x="101589" y="626848"/>
                  </a:lnTo>
                  <a:lnTo>
                    <a:pt x="0" y="1064526"/>
                  </a:lnTo>
                  <a:lnTo>
                    <a:pt x="163773" y="2047164"/>
                  </a:lnTo>
                  <a:lnTo>
                    <a:pt x="1160059" y="2770496"/>
                  </a:lnTo>
                  <a:lnTo>
                    <a:pt x="2006221" y="2388359"/>
                  </a:lnTo>
                  <a:lnTo>
                    <a:pt x="2524835" y="1050878"/>
                  </a:lnTo>
                  <a:lnTo>
                    <a:pt x="2333767" y="409433"/>
                  </a:lnTo>
                  <a:lnTo>
                    <a:pt x="1651379" y="163773"/>
                  </a:lnTo>
                  <a:lnTo>
                    <a:pt x="1255594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aphicFrame>
          <p:nvGraphicFramePr>
            <p:cNvPr id="5" name="Graphique 19">
              <a:extLst>
                <a:ext uri="{FF2B5EF4-FFF2-40B4-BE49-F238E27FC236}">
                  <a16:creationId xmlns:a16="http://schemas.microsoft.com/office/drawing/2014/main" id="{E623104E-F6DB-748F-2DCC-3A286B1BB38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0345565"/>
                </p:ext>
              </p:extLst>
            </p:nvPr>
          </p:nvGraphicFramePr>
          <p:xfrm>
            <a:off x="2074944" y="1430054"/>
            <a:ext cx="6759411" cy="47850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37D5B4-EC32-C0FF-D41C-6AA35C8A356E}"/>
                </a:ext>
              </a:extLst>
            </p:cNvPr>
            <p:cNvSpPr txBox="1"/>
            <p:nvPr/>
          </p:nvSpPr>
          <p:spPr>
            <a:xfrm>
              <a:off x="5696020" y="4093142"/>
              <a:ext cx="10342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400" b="1" dirty="0"/>
                <a:t>83 %</a:t>
              </a:r>
              <a:endParaRPr lang="LID4096" sz="2400" b="1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79CEC-E446-98D3-5B4D-4E989C8D083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260466"/>
            <a:ext cx="12192000" cy="287484"/>
          </a:xfrm>
        </p:spPr>
        <p:txBody>
          <a:bodyPr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Sources : CIM Audio Time 2024 – Target 18-54 – Estimation of time spent hearing ads : CIM RAM Sept. 23 - Aug. 24 – For Audio Streaming and Podcasts : VIA estimates.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D8B527E-2DFB-D68A-A5E4-86B14DB24028}"/>
              </a:ext>
            </a:extLst>
          </p:cNvPr>
          <p:cNvSpPr txBox="1">
            <a:spLocks/>
          </p:cNvSpPr>
          <p:nvPr/>
        </p:nvSpPr>
        <p:spPr>
          <a:xfrm>
            <a:off x="2944619" y="57219"/>
            <a:ext cx="8065640" cy="12423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In Belgium, 83% of all casted audio ads</a:t>
            </a:r>
            <a:br>
              <a:rPr lang="en-US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are delivered by Radio broadcasters</a:t>
            </a:r>
            <a:endParaRPr lang="LID4096" dirty="0">
              <a:solidFill>
                <a:schemeClr val="tx2">
                  <a:lumMod val="25000"/>
                </a:schemeClr>
              </a:solidFill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3D3FAF0C-C47C-9E4D-C06F-F354380EDC9C}"/>
              </a:ext>
            </a:extLst>
          </p:cNvPr>
          <p:cNvCxnSpPr>
            <a:cxnSpLocks/>
          </p:cNvCxnSpPr>
          <p:nvPr/>
        </p:nvCxnSpPr>
        <p:spPr>
          <a:xfrm>
            <a:off x="3337214" y="1259078"/>
            <a:ext cx="8854786" cy="129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F693ABE5-44D6-F339-997C-E315AE21D3E6}"/>
              </a:ext>
            </a:extLst>
          </p:cNvPr>
          <p:cNvGrpSpPr/>
          <p:nvPr/>
        </p:nvGrpSpPr>
        <p:grpSpPr>
          <a:xfrm>
            <a:off x="0" y="6454800"/>
            <a:ext cx="12192000" cy="403200"/>
            <a:chOff x="0" y="6454800"/>
            <a:chExt cx="12192000" cy="4032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D0B6B9B-BC21-8E7E-F59F-0EB1543A38C1}"/>
                </a:ext>
              </a:extLst>
            </p:cNvPr>
            <p:cNvSpPr/>
            <p:nvPr/>
          </p:nvSpPr>
          <p:spPr>
            <a:xfrm>
              <a:off x="0" y="6454800"/>
              <a:ext cx="12192000" cy="403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051FF90B-2547-5DC9-86C8-708B32782E90}"/>
                </a:ext>
              </a:extLst>
            </p:cNvPr>
            <p:cNvSpPr txBox="1"/>
            <p:nvPr/>
          </p:nvSpPr>
          <p:spPr>
            <a:xfrm>
              <a:off x="0" y="6457890"/>
              <a:ext cx="12192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 dirty="0">
                  <a:solidFill>
                    <a:schemeClr val="bg2"/>
                  </a:solidFill>
                </a:rPr>
                <a:t>POWER SLIDES</a:t>
              </a:r>
              <a:r>
                <a:rPr lang="nl-BE" sz="2000" dirty="0">
                  <a:solidFill>
                    <a:schemeClr val="bg2"/>
                  </a:solidFill>
                </a:rPr>
                <a:t> 2025</a:t>
              </a:r>
              <a:endParaRPr lang="LID4096" sz="2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4" name="Image 3" descr="Une image contenant Police, Graphique, symbole, conception&#10;&#10;Le contenu généré par l’IA peut être incorrect.">
            <a:extLst>
              <a:ext uri="{FF2B5EF4-FFF2-40B4-BE49-F238E27FC236}">
                <a16:creationId xmlns:a16="http://schemas.microsoft.com/office/drawing/2014/main" id="{1294F65E-11B8-B7F9-690D-D90C3D449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4" t="19343" r="17584" b="18056"/>
          <a:stretch>
            <a:fillRect/>
          </a:stretch>
        </p:blipFill>
        <p:spPr>
          <a:xfrm>
            <a:off x="185166" y="1464"/>
            <a:ext cx="961580" cy="84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30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79CEC-E446-98D3-5B4D-4E989C8D083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260466"/>
            <a:ext cx="12192000" cy="287484"/>
          </a:xfrm>
        </p:spPr>
        <p:txBody>
          <a:bodyPr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Sources : CIM Audio Time 2024 – Target 18-34 – Estimation of time spent hearing ads : CIM RAM Sept. 23 - Aug. 24 – For Audio Streaming and Podcasts : VIA estimates.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13A465-009C-ED4C-2971-B7711764AF18}"/>
              </a:ext>
            </a:extLst>
          </p:cNvPr>
          <p:cNvGrpSpPr/>
          <p:nvPr/>
        </p:nvGrpSpPr>
        <p:grpSpPr>
          <a:xfrm>
            <a:off x="3337214" y="1406092"/>
            <a:ext cx="6759411" cy="4785008"/>
            <a:chOff x="2074944" y="1430054"/>
            <a:chExt cx="6759411" cy="4785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A6505FE-5DD8-0633-F0FB-30C7A0E84FC9}"/>
                </a:ext>
              </a:extLst>
            </p:cNvPr>
            <p:cNvSpPr/>
            <p:nvPr/>
          </p:nvSpPr>
          <p:spPr>
            <a:xfrm>
              <a:off x="4915639" y="2640705"/>
              <a:ext cx="2564562" cy="2770496"/>
            </a:xfrm>
            <a:custGeom>
              <a:avLst/>
              <a:gdLst>
                <a:gd name="connsiteX0" fmla="*/ 1255594 w 2524835"/>
                <a:gd name="connsiteY0" fmla="*/ 0 h 2770496"/>
                <a:gd name="connsiteX1" fmla="*/ 1241946 w 2524835"/>
                <a:gd name="connsiteY1" fmla="*/ 1241947 h 2770496"/>
                <a:gd name="connsiteX2" fmla="*/ 313898 w 2524835"/>
                <a:gd name="connsiteY2" fmla="*/ 450376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41946 w 2524835"/>
                <a:gd name="connsiteY1" fmla="*/ 1241947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41946 w 2524835"/>
                <a:gd name="connsiteY1" fmla="*/ 1312286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88838 w 2524835"/>
                <a:gd name="connsiteY1" fmla="*/ 1523301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77115 w 2524835"/>
                <a:gd name="connsiteY1" fmla="*/ 1324009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57864 w 2524835"/>
                <a:gd name="connsiteY1" fmla="*/ 1336842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57864 w 2524835"/>
                <a:gd name="connsiteY1" fmla="*/ 1330425 h 2770496"/>
                <a:gd name="connsiteX2" fmla="*/ 114605 w 2524835"/>
                <a:gd name="connsiteY2" fmla="*/ 591053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55594 w 2524835"/>
                <a:gd name="connsiteY0" fmla="*/ 0 h 2770496"/>
                <a:gd name="connsiteX1" fmla="*/ 1257864 w 2524835"/>
                <a:gd name="connsiteY1" fmla="*/ 1330425 h 2770496"/>
                <a:gd name="connsiteX2" fmla="*/ 101589 w 2524835"/>
                <a:gd name="connsiteY2" fmla="*/ 626848 h 2770496"/>
                <a:gd name="connsiteX3" fmla="*/ 0 w 2524835"/>
                <a:gd name="connsiteY3" fmla="*/ 1064526 h 2770496"/>
                <a:gd name="connsiteX4" fmla="*/ 163773 w 2524835"/>
                <a:gd name="connsiteY4" fmla="*/ 2047164 h 2770496"/>
                <a:gd name="connsiteX5" fmla="*/ 1160059 w 2524835"/>
                <a:gd name="connsiteY5" fmla="*/ 2770496 h 2770496"/>
                <a:gd name="connsiteX6" fmla="*/ 2006221 w 2524835"/>
                <a:gd name="connsiteY6" fmla="*/ 2388359 h 2770496"/>
                <a:gd name="connsiteX7" fmla="*/ 2524835 w 2524835"/>
                <a:gd name="connsiteY7" fmla="*/ 1050878 h 2770496"/>
                <a:gd name="connsiteX8" fmla="*/ 2333767 w 2524835"/>
                <a:gd name="connsiteY8" fmla="*/ 409433 h 2770496"/>
                <a:gd name="connsiteX9" fmla="*/ 1651379 w 2524835"/>
                <a:gd name="connsiteY9" fmla="*/ 163773 h 2770496"/>
                <a:gd name="connsiteX10" fmla="*/ 1255594 w 2524835"/>
                <a:gd name="connsiteY10" fmla="*/ 0 h 2770496"/>
                <a:gd name="connsiteX0" fmla="*/ 1247282 w 2516523"/>
                <a:gd name="connsiteY0" fmla="*/ 0 h 2770496"/>
                <a:gd name="connsiteX1" fmla="*/ 1249552 w 2516523"/>
                <a:gd name="connsiteY1" fmla="*/ 1330425 h 2770496"/>
                <a:gd name="connsiteX2" fmla="*/ 93277 w 2516523"/>
                <a:gd name="connsiteY2" fmla="*/ 626848 h 2770496"/>
                <a:gd name="connsiteX3" fmla="*/ 0 w 2516523"/>
                <a:gd name="connsiteY3" fmla="*/ 1737857 h 2770496"/>
                <a:gd name="connsiteX4" fmla="*/ 155461 w 2516523"/>
                <a:gd name="connsiteY4" fmla="*/ 2047164 h 2770496"/>
                <a:gd name="connsiteX5" fmla="*/ 1151747 w 2516523"/>
                <a:gd name="connsiteY5" fmla="*/ 2770496 h 2770496"/>
                <a:gd name="connsiteX6" fmla="*/ 1997909 w 2516523"/>
                <a:gd name="connsiteY6" fmla="*/ 2388359 h 2770496"/>
                <a:gd name="connsiteX7" fmla="*/ 2516523 w 2516523"/>
                <a:gd name="connsiteY7" fmla="*/ 1050878 h 2770496"/>
                <a:gd name="connsiteX8" fmla="*/ 2325455 w 2516523"/>
                <a:gd name="connsiteY8" fmla="*/ 409433 h 2770496"/>
                <a:gd name="connsiteX9" fmla="*/ 1643067 w 2516523"/>
                <a:gd name="connsiteY9" fmla="*/ 163773 h 2770496"/>
                <a:gd name="connsiteX10" fmla="*/ 1247282 w 2516523"/>
                <a:gd name="connsiteY10" fmla="*/ 0 h 2770496"/>
                <a:gd name="connsiteX0" fmla="*/ 1247282 w 2516523"/>
                <a:gd name="connsiteY0" fmla="*/ 0 h 2770496"/>
                <a:gd name="connsiteX1" fmla="*/ 1249552 w 2516523"/>
                <a:gd name="connsiteY1" fmla="*/ 1330425 h 2770496"/>
                <a:gd name="connsiteX2" fmla="*/ 93277 w 2516523"/>
                <a:gd name="connsiteY2" fmla="*/ 626848 h 2770496"/>
                <a:gd name="connsiteX3" fmla="*/ 0 w 2516523"/>
                <a:gd name="connsiteY3" fmla="*/ 1737857 h 2770496"/>
                <a:gd name="connsiteX4" fmla="*/ 438094 w 2516523"/>
                <a:gd name="connsiteY4" fmla="*/ 2371360 h 2770496"/>
                <a:gd name="connsiteX5" fmla="*/ 1151747 w 2516523"/>
                <a:gd name="connsiteY5" fmla="*/ 2770496 h 2770496"/>
                <a:gd name="connsiteX6" fmla="*/ 1997909 w 2516523"/>
                <a:gd name="connsiteY6" fmla="*/ 2388359 h 2770496"/>
                <a:gd name="connsiteX7" fmla="*/ 2516523 w 2516523"/>
                <a:gd name="connsiteY7" fmla="*/ 1050878 h 2770496"/>
                <a:gd name="connsiteX8" fmla="*/ 2325455 w 2516523"/>
                <a:gd name="connsiteY8" fmla="*/ 409433 h 2770496"/>
                <a:gd name="connsiteX9" fmla="*/ 1643067 w 2516523"/>
                <a:gd name="connsiteY9" fmla="*/ 163773 h 2770496"/>
                <a:gd name="connsiteX10" fmla="*/ 1247282 w 2516523"/>
                <a:gd name="connsiteY10" fmla="*/ 0 h 2770496"/>
                <a:gd name="connsiteX0" fmla="*/ 1295321 w 2564562"/>
                <a:gd name="connsiteY0" fmla="*/ 0 h 2770496"/>
                <a:gd name="connsiteX1" fmla="*/ 1297591 w 2564562"/>
                <a:gd name="connsiteY1" fmla="*/ 1330425 h 2770496"/>
                <a:gd name="connsiteX2" fmla="*/ 0 w 2564562"/>
                <a:gd name="connsiteY2" fmla="*/ 1541248 h 2770496"/>
                <a:gd name="connsiteX3" fmla="*/ 48039 w 2564562"/>
                <a:gd name="connsiteY3" fmla="*/ 1737857 h 2770496"/>
                <a:gd name="connsiteX4" fmla="*/ 486133 w 2564562"/>
                <a:gd name="connsiteY4" fmla="*/ 2371360 h 2770496"/>
                <a:gd name="connsiteX5" fmla="*/ 1199786 w 2564562"/>
                <a:gd name="connsiteY5" fmla="*/ 2770496 h 2770496"/>
                <a:gd name="connsiteX6" fmla="*/ 2045948 w 2564562"/>
                <a:gd name="connsiteY6" fmla="*/ 2388359 h 2770496"/>
                <a:gd name="connsiteX7" fmla="*/ 2564562 w 2564562"/>
                <a:gd name="connsiteY7" fmla="*/ 1050878 h 2770496"/>
                <a:gd name="connsiteX8" fmla="*/ 2373494 w 2564562"/>
                <a:gd name="connsiteY8" fmla="*/ 409433 h 2770496"/>
                <a:gd name="connsiteX9" fmla="*/ 1691106 w 2564562"/>
                <a:gd name="connsiteY9" fmla="*/ 163773 h 2770496"/>
                <a:gd name="connsiteX10" fmla="*/ 1295321 w 2564562"/>
                <a:gd name="connsiteY10" fmla="*/ 0 h 277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4562" h="2770496">
                  <a:moveTo>
                    <a:pt x="1295321" y="0"/>
                  </a:moveTo>
                  <a:cubicBezTo>
                    <a:pt x="1296078" y="445614"/>
                    <a:pt x="1296834" y="884811"/>
                    <a:pt x="1297591" y="1330425"/>
                  </a:cubicBezTo>
                  <a:lnTo>
                    <a:pt x="0" y="1541248"/>
                  </a:lnTo>
                  <a:lnTo>
                    <a:pt x="48039" y="1737857"/>
                  </a:lnTo>
                  <a:lnTo>
                    <a:pt x="486133" y="2371360"/>
                  </a:lnTo>
                  <a:lnTo>
                    <a:pt x="1199786" y="2770496"/>
                  </a:lnTo>
                  <a:lnTo>
                    <a:pt x="2045948" y="2388359"/>
                  </a:lnTo>
                  <a:lnTo>
                    <a:pt x="2564562" y="1050878"/>
                  </a:lnTo>
                  <a:lnTo>
                    <a:pt x="2373494" y="409433"/>
                  </a:lnTo>
                  <a:lnTo>
                    <a:pt x="1691106" y="163773"/>
                  </a:lnTo>
                  <a:lnTo>
                    <a:pt x="1295321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37D5B4-EC32-C0FF-D41C-6AA35C8A356E}"/>
                </a:ext>
              </a:extLst>
            </p:cNvPr>
            <p:cNvSpPr txBox="1"/>
            <p:nvPr/>
          </p:nvSpPr>
          <p:spPr>
            <a:xfrm>
              <a:off x="5696020" y="4093142"/>
              <a:ext cx="10342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400" b="1" dirty="0"/>
                <a:t>71 %</a:t>
              </a:r>
              <a:endParaRPr lang="LID4096" sz="2400" b="1" dirty="0"/>
            </a:p>
          </p:txBody>
        </p:sp>
        <p:graphicFrame>
          <p:nvGraphicFramePr>
            <p:cNvPr id="5" name="Graphique 19">
              <a:extLst>
                <a:ext uri="{FF2B5EF4-FFF2-40B4-BE49-F238E27FC236}">
                  <a16:creationId xmlns:a16="http://schemas.microsoft.com/office/drawing/2014/main" id="{E623104E-F6DB-748F-2DCC-3A286B1BB38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63781511"/>
                </p:ext>
              </p:extLst>
            </p:nvPr>
          </p:nvGraphicFramePr>
          <p:xfrm>
            <a:off x="2074944" y="1430054"/>
            <a:ext cx="6759411" cy="47850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9AC77BA2-9DB8-5682-6761-7FEAFFA0160C}"/>
              </a:ext>
            </a:extLst>
          </p:cNvPr>
          <p:cNvSpPr txBox="1">
            <a:spLocks/>
          </p:cNvSpPr>
          <p:nvPr/>
        </p:nvSpPr>
        <p:spPr>
          <a:xfrm>
            <a:off x="2174789" y="57219"/>
            <a:ext cx="9871004" cy="12423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Among the </a:t>
            </a:r>
            <a:r>
              <a:rPr lang="en-US" b="1" dirty="0">
                <a:solidFill>
                  <a:schemeClr val="accent2"/>
                </a:solidFill>
              </a:rPr>
              <a:t>18-34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 target group</a:t>
            </a:r>
            <a:br>
              <a:rPr lang="en-US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71% of audio adv. comes from radio broadcasters</a:t>
            </a:r>
            <a:endParaRPr lang="LID4096" dirty="0">
              <a:solidFill>
                <a:schemeClr val="tx2">
                  <a:lumMod val="25000"/>
                </a:schemeClr>
              </a:solidFill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3B7B3A5-5C81-711C-7FC4-EE07CA81890D}"/>
              </a:ext>
            </a:extLst>
          </p:cNvPr>
          <p:cNvCxnSpPr>
            <a:cxnSpLocks/>
          </p:cNvCxnSpPr>
          <p:nvPr/>
        </p:nvCxnSpPr>
        <p:spPr>
          <a:xfrm>
            <a:off x="2631989" y="1228098"/>
            <a:ext cx="956001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B4ABAFE4-D7E3-9BC1-9540-3949D5214365}"/>
              </a:ext>
            </a:extLst>
          </p:cNvPr>
          <p:cNvGrpSpPr/>
          <p:nvPr/>
        </p:nvGrpSpPr>
        <p:grpSpPr>
          <a:xfrm>
            <a:off x="0" y="6454800"/>
            <a:ext cx="12192000" cy="403200"/>
            <a:chOff x="0" y="6454800"/>
            <a:chExt cx="12192000" cy="4032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1327C2D-9379-AC72-18AC-858FBBC0F266}"/>
                </a:ext>
              </a:extLst>
            </p:cNvPr>
            <p:cNvSpPr/>
            <p:nvPr/>
          </p:nvSpPr>
          <p:spPr>
            <a:xfrm>
              <a:off x="0" y="6454800"/>
              <a:ext cx="12192000" cy="403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6A983A71-886B-6EE3-B42B-DEE3AF015819}"/>
                </a:ext>
              </a:extLst>
            </p:cNvPr>
            <p:cNvSpPr txBox="1"/>
            <p:nvPr/>
          </p:nvSpPr>
          <p:spPr>
            <a:xfrm>
              <a:off x="0" y="6457890"/>
              <a:ext cx="12192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 dirty="0">
                  <a:solidFill>
                    <a:schemeClr val="bg2"/>
                  </a:solidFill>
                </a:rPr>
                <a:t>POWER SLIDES</a:t>
              </a:r>
              <a:r>
                <a:rPr lang="nl-BE" sz="2000" dirty="0">
                  <a:solidFill>
                    <a:schemeClr val="bg2"/>
                  </a:solidFill>
                </a:rPr>
                <a:t> 2025</a:t>
              </a:r>
              <a:endParaRPr lang="LID4096" sz="2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7" name="Image 6" descr="Une image contenant Police, Graphique, symbole, conception&#10;&#10;Le contenu généré par l’IA peut être incorrect.">
            <a:extLst>
              <a:ext uri="{FF2B5EF4-FFF2-40B4-BE49-F238E27FC236}">
                <a16:creationId xmlns:a16="http://schemas.microsoft.com/office/drawing/2014/main" id="{6D37DF1D-CA15-6B31-8707-9B2CAB777E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4" t="19343" r="17584" b="18056"/>
          <a:stretch>
            <a:fillRect/>
          </a:stretch>
        </p:blipFill>
        <p:spPr>
          <a:xfrm>
            <a:off x="185166" y="1464"/>
            <a:ext cx="961580" cy="84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96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79CEC-E446-98D3-5B4D-4E989C8D083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46576" y="6260466"/>
            <a:ext cx="11534262" cy="287484"/>
          </a:xfrm>
        </p:spPr>
        <p:txBody>
          <a:bodyPr/>
          <a:lstStyle/>
          <a:p>
            <a:pPr marL="0" indent="0" algn="ctr">
              <a:buNone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Sources : CIM Audio Time 2024 – Target 18-54 – Estimation of time spent hearing ads : CIM RAM Sept. 23 - Aug. 24 – For Audio Streaming and Podcasts : VIA estimates.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314C9C16-5530-82BB-3369-9615279AC113}"/>
              </a:ext>
            </a:extLst>
          </p:cNvPr>
          <p:cNvGraphicFramePr/>
          <p:nvPr/>
        </p:nvGraphicFramePr>
        <p:xfrm>
          <a:off x="2921876" y="1717642"/>
          <a:ext cx="8036296" cy="428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524246CD-9EB8-BD69-F447-8840BF2010BF}"/>
              </a:ext>
            </a:extLst>
          </p:cNvPr>
          <p:cNvSpPr/>
          <p:nvPr/>
        </p:nvSpPr>
        <p:spPr>
          <a:xfrm>
            <a:off x="5245613" y="2597380"/>
            <a:ext cx="575475" cy="303971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E514D0CB-7969-F053-01F9-A31FD2DC4BD2}"/>
              </a:ext>
            </a:extLst>
          </p:cNvPr>
          <p:cNvSpPr txBox="1"/>
          <p:nvPr/>
        </p:nvSpPr>
        <p:spPr>
          <a:xfrm>
            <a:off x="5180821" y="3947961"/>
            <a:ext cx="692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600" b="1" dirty="0"/>
              <a:t>80%</a:t>
            </a:r>
            <a:endParaRPr lang="LID4096" sz="16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BFA207-9350-F6C0-ADA0-75DF3CBEC3F2}"/>
              </a:ext>
            </a:extLst>
          </p:cNvPr>
          <p:cNvSpPr/>
          <p:nvPr/>
        </p:nvSpPr>
        <p:spPr>
          <a:xfrm>
            <a:off x="7676882" y="2452370"/>
            <a:ext cx="575475" cy="318472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D6E6F3E4-FAD5-7C50-C7B5-E1A9F9320485}"/>
              </a:ext>
            </a:extLst>
          </p:cNvPr>
          <p:cNvSpPr txBox="1"/>
          <p:nvPr/>
        </p:nvSpPr>
        <p:spPr>
          <a:xfrm>
            <a:off x="7612090" y="3875456"/>
            <a:ext cx="692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600" b="1" dirty="0"/>
              <a:t>84%</a:t>
            </a:r>
            <a:endParaRPr lang="LID4096" sz="1600" b="1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A519882-6616-A500-4965-135917945615}"/>
              </a:ext>
            </a:extLst>
          </p:cNvPr>
          <p:cNvSpPr txBox="1">
            <a:spLocks/>
          </p:cNvSpPr>
          <p:nvPr/>
        </p:nvSpPr>
        <p:spPr>
          <a:xfrm>
            <a:off x="2944619" y="57219"/>
            <a:ext cx="8065640" cy="12423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Radio Broadcasters share equivalent</a:t>
            </a:r>
            <a:br>
              <a:rPr lang="en-US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in North and South of the country</a:t>
            </a:r>
            <a:endParaRPr lang="LID4096" dirty="0">
              <a:solidFill>
                <a:schemeClr val="tx2">
                  <a:lumMod val="25000"/>
                </a:schemeClr>
              </a:solidFill>
            </a:endParaRP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FC44BD7B-1631-092B-2F80-2E5582787B42}"/>
              </a:ext>
            </a:extLst>
          </p:cNvPr>
          <p:cNvCxnSpPr>
            <a:cxnSpLocks/>
          </p:cNvCxnSpPr>
          <p:nvPr/>
        </p:nvCxnSpPr>
        <p:spPr>
          <a:xfrm>
            <a:off x="3719384" y="1260372"/>
            <a:ext cx="847261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38EA63C7-A444-8946-BFD4-469E25DD43A1}"/>
              </a:ext>
            </a:extLst>
          </p:cNvPr>
          <p:cNvGrpSpPr/>
          <p:nvPr/>
        </p:nvGrpSpPr>
        <p:grpSpPr>
          <a:xfrm>
            <a:off x="0" y="6454800"/>
            <a:ext cx="12192000" cy="403200"/>
            <a:chOff x="0" y="6454800"/>
            <a:chExt cx="12192000" cy="4032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E7E1034-79E2-E64D-C81B-AAFB3D561DD0}"/>
                </a:ext>
              </a:extLst>
            </p:cNvPr>
            <p:cNvSpPr/>
            <p:nvPr/>
          </p:nvSpPr>
          <p:spPr>
            <a:xfrm>
              <a:off x="0" y="6454800"/>
              <a:ext cx="12192000" cy="403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8" name="TextBox 9">
              <a:extLst>
                <a:ext uri="{FF2B5EF4-FFF2-40B4-BE49-F238E27FC236}">
                  <a16:creationId xmlns:a16="http://schemas.microsoft.com/office/drawing/2014/main" id="{DA2CF770-8E22-0515-BC70-92BDE24399A4}"/>
                </a:ext>
              </a:extLst>
            </p:cNvPr>
            <p:cNvSpPr txBox="1"/>
            <p:nvPr/>
          </p:nvSpPr>
          <p:spPr>
            <a:xfrm>
              <a:off x="0" y="6457890"/>
              <a:ext cx="12192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 dirty="0">
                  <a:solidFill>
                    <a:schemeClr val="bg2"/>
                  </a:solidFill>
                </a:rPr>
                <a:t>POWER SLIDES</a:t>
              </a:r>
              <a:r>
                <a:rPr lang="nl-BE" sz="2000" dirty="0">
                  <a:solidFill>
                    <a:schemeClr val="bg2"/>
                  </a:solidFill>
                </a:rPr>
                <a:t> 2025</a:t>
              </a:r>
              <a:endParaRPr lang="LID4096" sz="2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5" name="Image 4" descr="Une image contenant Police, Graphique, symbole, conception&#10;&#10;Le contenu généré par l’IA peut être incorrect.">
            <a:extLst>
              <a:ext uri="{FF2B5EF4-FFF2-40B4-BE49-F238E27FC236}">
                <a16:creationId xmlns:a16="http://schemas.microsoft.com/office/drawing/2014/main" id="{BBE8BFE3-4385-6DE4-7D58-BE126210D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4" t="19343" r="17584" b="18056"/>
          <a:stretch>
            <a:fillRect/>
          </a:stretch>
        </p:blipFill>
        <p:spPr>
          <a:xfrm>
            <a:off x="185166" y="1464"/>
            <a:ext cx="961580" cy="84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39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DF2F0-17E6-7B4B-8B7C-4C10EC8613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1" name="Image 20" descr="Une image contenant capture d’écran, art, graphisme, Graphique&#10;&#10;Le contenu généré par l’IA peut être incorrect.">
            <a:extLst>
              <a:ext uri="{FF2B5EF4-FFF2-40B4-BE49-F238E27FC236}">
                <a16:creationId xmlns:a16="http://schemas.microsoft.com/office/drawing/2014/main" id="{0A66950A-B7B5-47AA-9104-6BA20CEBE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7278" cy="75438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141C113A-67D3-C95E-6E3A-32CF6ADCE363}"/>
              </a:ext>
            </a:extLst>
          </p:cNvPr>
          <p:cNvSpPr txBox="1">
            <a:spLocks/>
          </p:cNvSpPr>
          <p:nvPr/>
        </p:nvSpPr>
        <p:spPr>
          <a:xfrm>
            <a:off x="4866404" y="578907"/>
            <a:ext cx="6603669" cy="781807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2">
                    <a:lumMod val="25000"/>
                  </a:schemeClr>
                </a:solidFill>
              </a:rPr>
              <a:t>About VIA</a:t>
            </a:r>
            <a:endParaRPr lang="LID4096" sz="40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0E4697-BA7D-B5B1-2775-AC6397581410}"/>
              </a:ext>
            </a:extLst>
          </p:cNvPr>
          <p:cNvSpPr/>
          <p:nvPr/>
        </p:nvSpPr>
        <p:spPr>
          <a:xfrm>
            <a:off x="0" y="5693228"/>
            <a:ext cx="12217277" cy="116477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9EDB1BC-1F4B-402D-E1D2-47054BEB5EED}"/>
              </a:ext>
            </a:extLst>
          </p:cNvPr>
          <p:cNvSpPr txBox="1">
            <a:spLocks/>
          </p:cNvSpPr>
          <p:nvPr/>
        </p:nvSpPr>
        <p:spPr>
          <a:xfrm>
            <a:off x="4866404" y="1673904"/>
            <a:ext cx="6603669" cy="3679905"/>
          </a:xfrm>
          <a:prstGeom prst="rect">
            <a:avLst/>
          </a:prstGeom>
          <a:solidFill>
            <a:schemeClr val="bg2"/>
          </a:solidFill>
        </p:spPr>
        <p:txBody>
          <a:bodyPr vert="horz" lIns="72000" tIns="72000" rIns="72000" bIns="72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VIA unites the sales </a:t>
            </a:r>
            <a:r>
              <a:rPr lang="en-US" sz="1800" dirty="0" err="1">
                <a:solidFill>
                  <a:schemeClr val="tx2">
                    <a:lumMod val="25000"/>
                  </a:schemeClr>
                </a:solidFill>
              </a:rPr>
              <a:t>organisations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 of the Belgian Audio-Visual media (Video, Audio, Cinema), and has the following goals: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endParaRPr lang="nl-BE" sz="1800" dirty="0">
              <a:solidFill>
                <a:schemeClr val="tx2">
                  <a:lumMod val="25000"/>
                </a:schemeClr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800" dirty="0">
                <a:solidFill>
                  <a:schemeClr val="tx2">
                    <a:lumMod val="25000"/>
                  </a:schemeClr>
                </a:solidFill>
              </a:rPr>
              <a:t>• Stimulate consultation between the members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800" dirty="0">
                <a:solidFill>
                  <a:schemeClr val="tx2">
                    <a:lumMod val="25000"/>
                  </a:schemeClr>
                </a:solidFill>
              </a:rPr>
              <a:t>• Connect in order to develop new initiatives in the market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800" dirty="0">
                <a:solidFill>
                  <a:schemeClr val="tx2">
                    <a:lumMod val="25000"/>
                  </a:schemeClr>
                </a:solidFill>
              </a:rPr>
              <a:t>• Facilitate consultation about technology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800" dirty="0">
                <a:solidFill>
                  <a:schemeClr val="tx2">
                    <a:lumMod val="25000"/>
                  </a:schemeClr>
                </a:solidFill>
              </a:rPr>
              <a:t>• Promote the power of our media, by setting up joint research that support our current offer &amp; future developments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800" dirty="0">
                <a:solidFill>
                  <a:schemeClr val="tx2">
                    <a:lumMod val="25000"/>
                  </a:schemeClr>
                </a:solidFill>
              </a:rPr>
              <a:t>• Support the setup of measurement and reporting of media, help to achieve consensus and bring together our experts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800" dirty="0">
                <a:solidFill>
                  <a:schemeClr val="tx2">
                    <a:lumMod val="25000"/>
                  </a:schemeClr>
                </a:solidFill>
              </a:rPr>
              <a:t>• Represent its members towards other associations</a:t>
            </a:r>
            <a:endParaRPr lang="LID4096" sz="18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ACB4720-B370-0072-3D97-D86377DA2240}"/>
              </a:ext>
            </a:extLst>
          </p:cNvPr>
          <p:cNvSpPr txBox="1">
            <a:spLocks/>
          </p:cNvSpPr>
          <p:nvPr/>
        </p:nvSpPr>
        <p:spPr>
          <a:xfrm>
            <a:off x="847220" y="3559629"/>
            <a:ext cx="3153525" cy="1794180"/>
          </a:xfrm>
          <a:prstGeom prst="rect">
            <a:avLst/>
          </a:prstGeom>
          <a:solidFill>
            <a:schemeClr val="bg2"/>
          </a:solidFill>
        </p:spPr>
        <p:txBody>
          <a:bodyPr vert="horz" lIns="72000" tIns="72000" rIns="72000" bIns="72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800" b="1" dirty="0">
                <a:solidFill>
                  <a:schemeClr val="tx2">
                    <a:lumMod val="25000"/>
                  </a:schemeClr>
                </a:solidFill>
              </a:rPr>
              <a:t>Contact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800" dirty="0">
                <a:solidFill>
                  <a:schemeClr val="tx2">
                    <a:lumMod val="25000"/>
                  </a:schemeClr>
                </a:solidFill>
              </a:rPr>
              <a:t>Ludovic de Barrau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800" dirty="0">
                <a:solidFill>
                  <a:schemeClr val="tx2">
                    <a:lumMod val="25000"/>
                  </a:schemeClr>
                </a:solidFill>
              </a:rPr>
              <a:t>Secretary General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800" dirty="0">
                <a:hlinkClick r:id="rId4"/>
              </a:rPr>
              <a:t>ludovic@viabelgium.media</a:t>
            </a:r>
            <a:endParaRPr lang="nl-BE" sz="1800" dirty="0"/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800" dirty="0">
                <a:solidFill>
                  <a:schemeClr val="tx2">
                    <a:lumMod val="25000"/>
                  </a:schemeClr>
                </a:solidFill>
              </a:rPr>
              <a:t>Thinkvia.be</a:t>
            </a:r>
            <a:endParaRPr lang="LID4096" sz="1800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CA5A8A3-5B47-6107-5FF8-5CB625362417}"/>
              </a:ext>
            </a:extLst>
          </p:cNvPr>
          <p:cNvGrpSpPr/>
          <p:nvPr/>
        </p:nvGrpSpPr>
        <p:grpSpPr>
          <a:xfrm>
            <a:off x="721926" y="5873382"/>
            <a:ext cx="10723434" cy="792242"/>
            <a:chOff x="312268" y="5225083"/>
            <a:chExt cx="11133092" cy="82250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D79A612-E4B7-04B2-27FD-0282E8235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268" y="5225083"/>
              <a:ext cx="1486864" cy="782468"/>
            </a:xfrm>
            <a:prstGeom prst="rect">
              <a:avLst/>
            </a:prstGeom>
          </p:spPr>
        </p:pic>
        <p:pic>
          <p:nvPicPr>
            <p:cNvPr id="5" name="Picture 14">
              <a:extLst>
                <a:ext uri="{FF2B5EF4-FFF2-40B4-BE49-F238E27FC236}">
                  <a16:creationId xmlns:a16="http://schemas.microsoft.com/office/drawing/2014/main" id="{90DF3C80-B6CB-F821-8C59-1763D0EF5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288" r="2707"/>
            <a:stretch/>
          </p:blipFill>
          <p:spPr>
            <a:xfrm>
              <a:off x="2031980" y="5505158"/>
              <a:ext cx="2340353" cy="456245"/>
            </a:xfrm>
            <a:prstGeom prst="rect">
              <a:avLst/>
            </a:prstGeom>
          </p:spPr>
        </p:pic>
        <p:pic>
          <p:nvPicPr>
            <p:cNvPr id="6" name="Picture 1">
              <a:extLst>
                <a:ext uri="{FF2B5EF4-FFF2-40B4-BE49-F238E27FC236}">
                  <a16:creationId xmlns:a16="http://schemas.microsoft.com/office/drawing/2014/main" id="{0FED8D6A-1F1E-090C-6B76-E50FD0FE82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955" r="2744" b="19144"/>
            <a:stretch/>
          </p:blipFill>
          <p:spPr>
            <a:xfrm>
              <a:off x="9717360" y="5339225"/>
              <a:ext cx="1728000" cy="708365"/>
            </a:xfrm>
            <a:prstGeom prst="rect">
              <a:avLst/>
            </a:prstGeom>
          </p:spPr>
        </p:pic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38170D6F-21A2-D250-9187-6E296EDBF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8029" y="5571280"/>
              <a:ext cx="3026482" cy="324000"/>
            </a:xfrm>
            <a:prstGeom prst="rect">
              <a:avLst/>
            </a:prstGeom>
          </p:spPr>
        </p:pic>
        <p:pic>
          <p:nvPicPr>
            <p:cNvPr id="8" name="Image 7" descr="Une image contenant Graphique, Police, graphisme, logo&#10;&#10;Le contenu généré par l’IA peut être incorrect.">
              <a:extLst>
                <a:ext uri="{FF2B5EF4-FFF2-40B4-BE49-F238E27FC236}">
                  <a16:creationId xmlns:a16="http://schemas.microsoft.com/office/drawing/2014/main" id="{569195F1-2B46-C0BB-5081-F21C0C35A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651"/>
            <a:stretch>
              <a:fillRect/>
            </a:stretch>
          </p:blipFill>
          <p:spPr>
            <a:xfrm>
              <a:off x="4671748" y="5404563"/>
              <a:ext cx="1486866" cy="642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543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59483-123F-4F44-869C-41CEB32C1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3F6E553F-4FD0-0C50-D189-EB8EF5FF4A02}"/>
              </a:ext>
            </a:extLst>
          </p:cNvPr>
          <p:cNvGrpSpPr/>
          <p:nvPr/>
        </p:nvGrpSpPr>
        <p:grpSpPr>
          <a:xfrm>
            <a:off x="0" y="6454800"/>
            <a:ext cx="12192000" cy="403200"/>
            <a:chOff x="0" y="6454800"/>
            <a:chExt cx="12192000" cy="403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6949EF-14D5-394C-5DE4-D6DA308E7953}"/>
                </a:ext>
              </a:extLst>
            </p:cNvPr>
            <p:cNvSpPr/>
            <p:nvPr/>
          </p:nvSpPr>
          <p:spPr>
            <a:xfrm>
              <a:off x="0" y="6454800"/>
              <a:ext cx="12192000" cy="403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010171-6D3D-C945-67C1-94AC230C4434}"/>
                </a:ext>
              </a:extLst>
            </p:cNvPr>
            <p:cNvSpPr txBox="1"/>
            <p:nvPr/>
          </p:nvSpPr>
          <p:spPr>
            <a:xfrm>
              <a:off x="4271433" y="6457890"/>
              <a:ext cx="364913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 dirty="0">
                  <a:solidFill>
                    <a:schemeClr val="bg2"/>
                  </a:solidFill>
                </a:rPr>
                <a:t>POWER SLIDES</a:t>
              </a:r>
              <a:r>
                <a:rPr lang="nl-BE" sz="2000" dirty="0">
                  <a:solidFill>
                    <a:schemeClr val="bg2"/>
                  </a:solidFill>
                </a:rPr>
                <a:t> 2026</a:t>
              </a:r>
              <a:endParaRPr lang="LID4096" sz="2000" dirty="0">
                <a:solidFill>
                  <a:schemeClr val="bg2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2A44C-B1D3-FA1A-895E-57A73BC4C14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260466"/>
            <a:ext cx="12192000" cy="17027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: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Thinkbox</a:t>
            </a:r>
            <a:r>
              <a:rPr lang="en-GB" sz="10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. 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Staying Power: The longevity of advertising, Tapestry Research, 2025. </a:t>
            </a:r>
            <a:r>
              <a:rPr lang="en-GB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Purchase Intent (‘definitely consider’)</a:t>
            </a:r>
            <a:r>
              <a:rPr lang="en-GB" sz="1000" kern="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: All brands, among those exposed (</a:t>
            </a:r>
            <a:r>
              <a:rPr lang="en-GB" sz="1000" kern="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nat</a:t>
            </a:r>
            <a:r>
              <a:rPr lang="en-GB" sz="1000" kern="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rep, </a:t>
            </a:r>
            <a:r>
              <a:rPr lang="en-GB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18</a:t>
            </a:r>
            <a:r>
              <a:rPr lang="en-GB" sz="1000" kern="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-75). </a:t>
            </a:r>
            <a:r>
              <a:rPr lang="en-GB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Online Video is mostly YouTube</a:t>
            </a:r>
          </a:p>
          <a:p>
            <a:pPr marL="0" indent="0" algn="ctr">
              <a:buNone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 5" descr="Une image contenant Police, Graphique, symbole, conception&#10;&#10;Le contenu généré par l’IA peut être incorrect.">
            <a:extLst>
              <a:ext uri="{FF2B5EF4-FFF2-40B4-BE49-F238E27FC236}">
                <a16:creationId xmlns:a16="http://schemas.microsoft.com/office/drawing/2014/main" id="{F66920D6-66C2-1DF1-2FA8-68CD2EE9B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4" t="19343" r="17584" b="18056"/>
          <a:stretch>
            <a:fillRect/>
          </a:stretch>
        </p:blipFill>
        <p:spPr>
          <a:xfrm>
            <a:off x="135287" y="18090"/>
            <a:ext cx="961580" cy="8454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F91F13-C2C2-7454-DFBC-8D1DE942773D}"/>
              </a:ext>
            </a:extLst>
          </p:cNvPr>
          <p:cNvSpPr txBox="1">
            <a:spLocks/>
          </p:cNvSpPr>
          <p:nvPr/>
        </p:nvSpPr>
        <p:spPr>
          <a:xfrm>
            <a:off x="1146746" y="23967"/>
            <a:ext cx="11057181" cy="12423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000" dirty="0">
                <a:solidFill>
                  <a:schemeClr val="tx2">
                    <a:lumMod val="25000"/>
                  </a:schemeClr>
                </a:solidFill>
              </a:rPr>
              <a:t>Social media &amp; online </a:t>
            </a:r>
            <a:r>
              <a:rPr lang="fr-BE" sz="3000" dirty="0" err="1">
                <a:solidFill>
                  <a:schemeClr val="tx2">
                    <a:lumMod val="25000"/>
                  </a:schemeClr>
                </a:solidFill>
              </a:rPr>
              <a:t>video</a:t>
            </a:r>
            <a:r>
              <a:rPr lang="fr-BE" sz="3000" dirty="0">
                <a:solidFill>
                  <a:schemeClr val="tx2">
                    <a:lumMod val="25000"/>
                  </a:schemeClr>
                </a:solidFill>
              </a:rPr>
              <a:t> show more </a:t>
            </a:r>
            <a:r>
              <a:rPr lang="fr-BE" sz="3000" dirty="0" err="1">
                <a:solidFill>
                  <a:schemeClr val="tx2">
                    <a:lumMod val="25000"/>
                  </a:schemeClr>
                </a:solidFill>
              </a:rPr>
              <a:t>decay</a:t>
            </a:r>
            <a:endParaRPr lang="fr-BE" sz="3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fr-BE" sz="3000" dirty="0">
                <a:solidFill>
                  <a:schemeClr val="tx2">
                    <a:lumMod val="25000"/>
                  </a:schemeClr>
                </a:solidFill>
              </a:rPr>
              <a:t>in </a:t>
            </a:r>
            <a:r>
              <a:rPr lang="fr-BE" sz="3000" dirty="0" err="1">
                <a:solidFill>
                  <a:schemeClr val="tx2">
                    <a:lumMod val="25000"/>
                  </a:schemeClr>
                </a:solidFill>
              </a:rPr>
              <a:t>purchase</a:t>
            </a:r>
            <a:r>
              <a:rPr lang="fr-BE" sz="3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fr-BE" sz="3000" dirty="0" err="1">
                <a:solidFill>
                  <a:schemeClr val="tx2">
                    <a:lumMod val="25000"/>
                  </a:schemeClr>
                </a:solidFill>
              </a:rPr>
              <a:t>intent</a:t>
            </a:r>
            <a:r>
              <a:rPr lang="fr-BE" sz="30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fr-BE" sz="3000" dirty="0" err="1">
                <a:solidFill>
                  <a:schemeClr val="tx2">
                    <a:lumMod val="25000"/>
                  </a:schemeClr>
                </a:solidFill>
              </a:rPr>
              <a:t>than</a:t>
            </a:r>
            <a:r>
              <a:rPr lang="fr-BE" sz="3000" dirty="0">
                <a:solidFill>
                  <a:schemeClr val="tx2">
                    <a:lumMod val="25000"/>
                  </a:schemeClr>
                </a:solidFill>
              </a:rPr>
              <a:t> TV</a:t>
            </a:r>
            <a:endParaRPr lang="LID4096" sz="3000" dirty="0">
              <a:solidFill>
                <a:schemeClr val="tx2">
                  <a:lumMod val="25000"/>
                </a:schemeClr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FCB6F36-8A4B-54AE-95DE-1DC694B40F71}"/>
              </a:ext>
            </a:extLst>
          </p:cNvPr>
          <p:cNvCxnSpPr>
            <a:cxnSpLocks/>
          </p:cNvCxnSpPr>
          <p:nvPr/>
        </p:nvCxnSpPr>
        <p:spPr>
          <a:xfrm>
            <a:off x="2787805" y="1227119"/>
            <a:ext cx="940419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FE05DF33-68DD-2011-5122-C9D369BDC1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29972"/>
              </p:ext>
            </p:extLst>
          </p:nvPr>
        </p:nvGraphicFramePr>
        <p:xfrm>
          <a:off x="2031999" y="1893426"/>
          <a:ext cx="8317345" cy="3834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CD734DC-D1AD-10B7-71FF-FC00F507DABE}"/>
              </a:ext>
            </a:extLst>
          </p:cNvPr>
          <p:cNvSpPr txBox="1">
            <a:spLocks/>
          </p:cNvSpPr>
          <p:nvPr/>
        </p:nvSpPr>
        <p:spPr>
          <a:xfrm>
            <a:off x="9737552" y="4584488"/>
            <a:ext cx="1980547" cy="3503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7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75000"/>
              <a:buFont typeface="Tahoma" panose="020B060403050404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6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9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2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15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378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441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504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nl-BE" dirty="0">
                <a:solidFill>
                  <a:schemeClr val="accent3"/>
                </a:solidFill>
                <a:latin typeface="+mn-lt"/>
                <a:cs typeface="+mn-cs"/>
              </a:rPr>
              <a:t>Exposed to social media</a:t>
            </a:r>
            <a:endParaRPr lang="en-US" dirty="0"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5C62966-8282-6AC6-29C9-365B3B0FCDA3}"/>
              </a:ext>
            </a:extLst>
          </p:cNvPr>
          <p:cNvSpPr txBox="1">
            <a:spLocks/>
          </p:cNvSpPr>
          <p:nvPr/>
        </p:nvSpPr>
        <p:spPr>
          <a:xfrm>
            <a:off x="9737552" y="4010018"/>
            <a:ext cx="1980547" cy="3503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7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75000"/>
              <a:buFont typeface="Tahoma" panose="020B060403050404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6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9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2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15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378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441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504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nl-BE" dirty="0">
                <a:solidFill>
                  <a:schemeClr val="accent2"/>
                </a:solidFill>
                <a:latin typeface="+mn-lt"/>
                <a:cs typeface="+mn-cs"/>
              </a:rPr>
              <a:t>Exposed to online video</a:t>
            </a:r>
            <a:endParaRPr lang="en-US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B3999B8-89CE-3A9E-3060-7C64C6C19FEE}"/>
              </a:ext>
            </a:extLst>
          </p:cNvPr>
          <p:cNvSpPr txBox="1">
            <a:spLocks/>
          </p:cNvSpPr>
          <p:nvPr/>
        </p:nvSpPr>
        <p:spPr>
          <a:xfrm>
            <a:off x="9737551" y="3400386"/>
            <a:ext cx="1980547" cy="3503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7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75000"/>
              <a:buFont typeface="Tahoma" panose="020B060403050404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6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9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2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15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378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441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504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nl-BE" dirty="0">
                <a:solidFill>
                  <a:schemeClr val="accent1"/>
                </a:solidFill>
                <a:latin typeface="+mn-lt"/>
                <a:cs typeface="+mn-cs"/>
              </a:rPr>
              <a:t>Exposed to TV</a:t>
            </a:r>
            <a:endParaRPr lang="en-US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037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30EB3-E314-2665-5258-BB7836FF9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DF784F1C-CBBF-028C-C71E-45AA7507F699}"/>
              </a:ext>
            </a:extLst>
          </p:cNvPr>
          <p:cNvGrpSpPr/>
          <p:nvPr/>
        </p:nvGrpSpPr>
        <p:grpSpPr>
          <a:xfrm>
            <a:off x="0" y="6454800"/>
            <a:ext cx="12192000" cy="403200"/>
            <a:chOff x="0" y="6454800"/>
            <a:chExt cx="12192000" cy="403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215FDA-589A-E54F-284E-D6F3926951E7}"/>
                </a:ext>
              </a:extLst>
            </p:cNvPr>
            <p:cNvSpPr/>
            <p:nvPr/>
          </p:nvSpPr>
          <p:spPr>
            <a:xfrm>
              <a:off x="0" y="6454800"/>
              <a:ext cx="12192000" cy="403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AE2422-0914-FFEE-A0E3-B023BD5D3297}"/>
                </a:ext>
              </a:extLst>
            </p:cNvPr>
            <p:cNvSpPr txBox="1"/>
            <p:nvPr/>
          </p:nvSpPr>
          <p:spPr>
            <a:xfrm>
              <a:off x="4271433" y="6457890"/>
              <a:ext cx="364913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 dirty="0">
                  <a:solidFill>
                    <a:schemeClr val="bg2"/>
                  </a:solidFill>
                </a:rPr>
                <a:t>POWER SLIDES</a:t>
              </a:r>
              <a:r>
                <a:rPr lang="nl-BE" sz="2000" dirty="0">
                  <a:solidFill>
                    <a:schemeClr val="bg2"/>
                  </a:solidFill>
                </a:rPr>
                <a:t> 2026</a:t>
              </a:r>
              <a:endParaRPr lang="LID4096" sz="2000" dirty="0">
                <a:solidFill>
                  <a:schemeClr val="bg2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61B75-9B71-F7CE-6D75-F11ECE9E259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260466"/>
            <a:ext cx="12192000" cy="17027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: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Thinkbox</a:t>
            </a:r>
            <a:r>
              <a:rPr lang="en-GB" sz="10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. 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Staying Power: The longevity of advertising, Tapestry Research, 2025. </a:t>
            </a:r>
            <a:r>
              <a:rPr lang="en-GB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Purchase Intent (‘definitely consider’)</a:t>
            </a:r>
            <a:r>
              <a:rPr lang="en-GB" sz="1000" kern="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: All brands, among those exposed (</a:t>
            </a:r>
            <a:r>
              <a:rPr lang="en-GB" sz="1000" kern="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nat</a:t>
            </a:r>
            <a:r>
              <a:rPr lang="en-GB" sz="1000" kern="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rep, </a:t>
            </a:r>
            <a:r>
              <a:rPr lang="en-GB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18</a:t>
            </a:r>
            <a:r>
              <a:rPr lang="en-GB" sz="1000" kern="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-75). </a:t>
            </a:r>
            <a:r>
              <a:rPr lang="en-GB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Online Video is mostly YouTube</a:t>
            </a:r>
          </a:p>
          <a:p>
            <a:pPr marL="0" indent="0" algn="ctr">
              <a:buNone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8C2C31-A1DD-1781-4CE5-573A7EB96F10}"/>
              </a:ext>
            </a:extLst>
          </p:cNvPr>
          <p:cNvSpPr txBox="1">
            <a:spLocks/>
          </p:cNvSpPr>
          <p:nvPr/>
        </p:nvSpPr>
        <p:spPr>
          <a:xfrm>
            <a:off x="1331592" y="57219"/>
            <a:ext cx="10860408" cy="7448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800" dirty="0">
                <a:solidFill>
                  <a:schemeClr val="tx2">
                    <a:lumMod val="25000"/>
                  </a:schemeClr>
                </a:solidFill>
              </a:rPr>
              <a:t>TV </a:t>
            </a:r>
            <a:r>
              <a:rPr lang="fr-BE" sz="2800" dirty="0" err="1">
                <a:solidFill>
                  <a:schemeClr val="tx2">
                    <a:lumMod val="25000"/>
                  </a:schemeClr>
                </a:solidFill>
              </a:rPr>
              <a:t>is</a:t>
            </a:r>
            <a:r>
              <a:rPr lang="fr-BE" sz="2800" dirty="0">
                <a:solidFill>
                  <a:schemeClr val="tx2">
                    <a:lumMod val="25000"/>
                  </a:schemeClr>
                </a:solidFill>
              </a:rPr>
              <a:t> the </a:t>
            </a:r>
            <a:r>
              <a:rPr lang="fr-BE" sz="2800" dirty="0" err="1">
                <a:solidFill>
                  <a:schemeClr val="tx2">
                    <a:lumMod val="25000"/>
                  </a:schemeClr>
                </a:solidFill>
              </a:rPr>
              <a:t>battery</a:t>
            </a:r>
            <a:r>
              <a:rPr lang="fr-BE" sz="2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fr-BE" sz="2800" dirty="0" err="1">
                <a:solidFill>
                  <a:schemeClr val="tx2">
                    <a:lumMod val="25000"/>
                  </a:schemeClr>
                </a:solidFill>
              </a:rPr>
              <a:t>that</a:t>
            </a:r>
            <a:r>
              <a:rPr lang="fr-BE" sz="2800" dirty="0">
                <a:solidFill>
                  <a:schemeClr val="tx2">
                    <a:lumMod val="25000"/>
                  </a:schemeClr>
                </a:solidFill>
              </a:rPr>
              <a:t> charges </a:t>
            </a:r>
            <a:r>
              <a:rPr lang="fr-BE" sz="2800" dirty="0" err="1">
                <a:solidFill>
                  <a:schemeClr val="tx2">
                    <a:lumMod val="25000"/>
                  </a:schemeClr>
                </a:solidFill>
              </a:rPr>
              <a:t>other</a:t>
            </a:r>
            <a:r>
              <a:rPr lang="fr-BE" sz="2800" dirty="0">
                <a:solidFill>
                  <a:schemeClr val="tx2">
                    <a:lumMod val="25000"/>
                  </a:schemeClr>
                </a:solidFill>
              </a:rPr>
              <a:t> media</a:t>
            </a:r>
            <a:endParaRPr lang="LID4096" sz="2800" dirty="0">
              <a:solidFill>
                <a:schemeClr val="tx2">
                  <a:lumMod val="25000"/>
                </a:schemeClr>
              </a:solidFill>
            </a:endParaRPr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C4264E4C-92A2-2652-7934-D182A5DF31AB}"/>
              </a:ext>
            </a:extLst>
          </p:cNvPr>
          <p:cNvCxnSpPr>
            <a:cxnSpLocks/>
          </p:cNvCxnSpPr>
          <p:nvPr/>
        </p:nvCxnSpPr>
        <p:spPr>
          <a:xfrm>
            <a:off x="3408218" y="784324"/>
            <a:ext cx="879570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25">
            <a:extLst>
              <a:ext uri="{FF2B5EF4-FFF2-40B4-BE49-F238E27FC236}">
                <a16:creationId xmlns:a16="http://schemas.microsoft.com/office/drawing/2014/main" id="{2198213A-0F09-B5EE-1593-0CB6618E9310}"/>
              </a:ext>
            </a:extLst>
          </p:cNvPr>
          <p:cNvSpPr txBox="1"/>
          <p:nvPr/>
        </p:nvSpPr>
        <p:spPr>
          <a:xfrm>
            <a:off x="3408217" y="902711"/>
            <a:ext cx="8237913" cy="32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500" noProof="0" dirty="0">
                <a:solidFill>
                  <a:schemeClr val="tx2">
                    <a:lumMod val="25000"/>
                  </a:schemeClr>
                </a:solidFill>
              </a:rPr>
              <a:t>% average reduction in Purchase Intent over 8 weeks if TV is NOT included alongside…</a:t>
            </a:r>
          </a:p>
        </p:txBody>
      </p:sp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E1A83C67-C898-9CF0-9939-5580D2D87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747848"/>
              </p:ext>
            </p:extLst>
          </p:nvPr>
        </p:nvGraphicFramePr>
        <p:xfrm>
          <a:off x="1885563" y="2099163"/>
          <a:ext cx="849085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143">
                  <a:extLst>
                    <a:ext uri="{9D8B030D-6E8A-4147-A177-3AD203B41FA5}">
                      <a16:colId xmlns:a16="http://schemas.microsoft.com/office/drawing/2014/main" val="3135171904"/>
                    </a:ext>
                  </a:extLst>
                </a:gridCol>
                <a:gridCol w="1415143">
                  <a:extLst>
                    <a:ext uri="{9D8B030D-6E8A-4147-A177-3AD203B41FA5}">
                      <a16:colId xmlns:a16="http://schemas.microsoft.com/office/drawing/2014/main" val="3499192320"/>
                    </a:ext>
                  </a:extLst>
                </a:gridCol>
                <a:gridCol w="1415143">
                  <a:extLst>
                    <a:ext uri="{9D8B030D-6E8A-4147-A177-3AD203B41FA5}">
                      <a16:colId xmlns:a16="http://schemas.microsoft.com/office/drawing/2014/main" val="3455929872"/>
                    </a:ext>
                  </a:extLst>
                </a:gridCol>
                <a:gridCol w="1415143">
                  <a:extLst>
                    <a:ext uri="{9D8B030D-6E8A-4147-A177-3AD203B41FA5}">
                      <a16:colId xmlns:a16="http://schemas.microsoft.com/office/drawing/2014/main" val="3992263178"/>
                    </a:ext>
                  </a:extLst>
                </a:gridCol>
                <a:gridCol w="1415143">
                  <a:extLst>
                    <a:ext uri="{9D8B030D-6E8A-4147-A177-3AD203B41FA5}">
                      <a16:colId xmlns:a16="http://schemas.microsoft.com/office/drawing/2014/main" val="3065371543"/>
                    </a:ext>
                  </a:extLst>
                </a:gridCol>
                <a:gridCol w="1415143">
                  <a:extLst>
                    <a:ext uri="{9D8B030D-6E8A-4147-A177-3AD203B41FA5}">
                      <a16:colId xmlns:a16="http://schemas.microsoft.com/office/drawing/2014/main" val="6861970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Other online </a:t>
                      </a:r>
                      <a:r>
                        <a:rPr lang="en-GB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(search, display)</a:t>
                      </a:r>
                      <a:endParaRPr lang="en-GB" sz="20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Audio   </a:t>
                      </a:r>
                    </a:p>
                    <a:p>
                      <a:pPr algn="ctr"/>
                      <a:r>
                        <a:rPr lang="en-GB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(radio &amp; streaming)</a:t>
                      </a:r>
                      <a:endParaRPr lang="en-GB" sz="18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Social Media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Online Video</a:t>
                      </a:r>
                      <a:endParaRPr lang="en-GB" sz="1200" b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Print       </a:t>
                      </a:r>
                      <a:r>
                        <a:rPr lang="en-GB" sz="1200" b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(physical)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OOH</a:t>
                      </a:r>
                      <a:endParaRPr lang="en-GB" sz="12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1596990"/>
                  </a:ext>
                </a:extLst>
              </a:tr>
            </a:tbl>
          </a:graphicData>
        </a:graphic>
      </p:graphicFrame>
      <p:graphicFrame>
        <p:nvGraphicFramePr>
          <p:cNvPr id="14" name="Chart 6">
            <a:extLst>
              <a:ext uri="{FF2B5EF4-FFF2-40B4-BE49-F238E27FC236}">
                <a16:creationId xmlns:a16="http://schemas.microsoft.com/office/drawing/2014/main" id="{039F52ED-45BE-CC85-554C-93911312C9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5151944"/>
              </p:ext>
            </p:extLst>
          </p:nvPr>
        </p:nvGraphicFramePr>
        <p:xfrm>
          <a:off x="1710238" y="2901735"/>
          <a:ext cx="8854649" cy="295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Isosceles Triangle 7">
            <a:extLst>
              <a:ext uri="{FF2B5EF4-FFF2-40B4-BE49-F238E27FC236}">
                <a16:creationId xmlns:a16="http://schemas.microsoft.com/office/drawing/2014/main" id="{B6B57BDB-67FB-0348-2306-F837306895B0}"/>
              </a:ext>
            </a:extLst>
          </p:cNvPr>
          <p:cNvSpPr/>
          <p:nvPr/>
        </p:nvSpPr>
        <p:spPr>
          <a:xfrm flipH="1" flipV="1">
            <a:off x="1888038" y="3621659"/>
            <a:ext cx="1346200" cy="419100"/>
          </a:xfrm>
          <a:prstGeom prst="triangle">
            <a:avLst>
              <a:gd name="adj" fmla="val 48847"/>
            </a:avLst>
          </a:prstGeom>
          <a:solidFill>
            <a:schemeClr val="accent6"/>
          </a:solidFill>
          <a:ln w="4445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7" name="Isosceles Triangle 8">
            <a:extLst>
              <a:ext uri="{FF2B5EF4-FFF2-40B4-BE49-F238E27FC236}">
                <a16:creationId xmlns:a16="http://schemas.microsoft.com/office/drawing/2014/main" id="{97A5C526-98FA-F55F-075D-97175BF6E076}"/>
              </a:ext>
            </a:extLst>
          </p:cNvPr>
          <p:cNvSpPr/>
          <p:nvPr/>
        </p:nvSpPr>
        <p:spPr>
          <a:xfrm flipH="1" flipV="1">
            <a:off x="3310438" y="3952307"/>
            <a:ext cx="1346200" cy="419100"/>
          </a:xfrm>
          <a:prstGeom prst="triangle">
            <a:avLst>
              <a:gd name="adj" fmla="val 48847"/>
            </a:avLst>
          </a:prstGeom>
          <a:solidFill>
            <a:schemeClr val="accent1"/>
          </a:solidFill>
          <a:ln w="4445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8" name="Isosceles Triangle 9">
            <a:extLst>
              <a:ext uri="{FF2B5EF4-FFF2-40B4-BE49-F238E27FC236}">
                <a16:creationId xmlns:a16="http://schemas.microsoft.com/office/drawing/2014/main" id="{D06CE0B7-69CD-BDB9-7EC9-D9A6E5A5645C}"/>
              </a:ext>
            </a:extLst>
          </p:cNvPr>
          <p:cNvSpPr/>
          <p:nvPr/>
        </p:nvSpPr>
        <p:spPr>
          <a:xfrm flipH="1" flipV="1">
            <a:off x="4720138" y="4172660"/>
            <a:ext cx="1346200" cy="419100"/>
          </a:xfrm>
          <a:prstGeom prst="triangle">
            <a:avLst>
              <a:gd name="adj" fmla="val 48847"/>
            </a:avLst>
          </a:prstGeom>
          <a:solidFill>
            <a:schemeClr val="accent2"/>
          </a:solidFill>
          <a:ln w="4445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Isosceles Triangle 10">
            <a:extLst>
              <a:ext uri="{FF2B5EF4-FFF2-40B4-BE49-F238E27FC236}">
                <a16:creationId xmlns:a16="http://schemas.microsoft.com/office/drawing/2014/main" id="{0B46E116-9E15-A4B8-3130-BFC460010820}"/>
              </a:ext>
            </a:extLst>
          </p:cNvPr>
          <p:cNvSpPr/>
          <p:nvPr/>
        </p:nvSpPr>
        <p:spPr>
          <a:xfrm flipH="1" flipV="1">
            <a:off x="6167938" y="4546077"/>
            <a:ext cx="1346200" cy="419100"/>
          </a:xfrm>
          <a:prstGeom prst="triangle">
            <a:avLst>
              <a:gd name="adj" fmla="val 48847"/>
            </a:avLst>
          </a:prstGeom>
          <a:solidFill>
            <a:schemeClr val="accent3"/>
          </a:solidFill>
          <a:ln w="4445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0" name="Isosceles Triangle 11">
            <a:extLst>
              <a:ext uri="{FF2B5EF4-FFF2-40B4-BE49-F238E27FC236}">
                <a16:creationId xmlns:a16="http://schemas.microsoft.com/office/drawing/2014/main" id="{34CFF417-A0B2-8DF7-8627-0E4F65193882}"/>
              </a:ext>
            </a:extLst>
          </p:cNvPr>
          <p:cNvSpPr/>
          <p:nvPr/>
        </p:nvSpPr>
        <p:spPr>
          <a:xfrm flipH="1" flipV="1">
            <a:off x="7603038" y="4910958"/>
            <a:ext cx="1346200" cy="419100"/>
          </a:xfrm>
          <a:prstGeom prst="triangle">
            <a:avLst>
              <a:gd name="adj" fmla="val 48847"/>
            </a:avLst>
          </a:prstGeom>
          <a:solidFill>
            <a:schemeClr val="accent5"/>
          </a:solidFill>
          <a:ln w="4445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1" name="Isosceles Triangle 12">
            <a:extLst>
              <a:ext uri="{FF2B5EF4-FFF2-40B4-BE49-F238E27FC236}">
                <a16:creationId xmlns:a16="http://schemas.microsoft.com/office/drawing/2014/main" id="{086D4095-6F67-3670-F7B3-DFDD1F6CA798}"/>
              </a:ext>
            </a:extLst>
          </p:cNvPr>
          <p:cNvSpPr/>
          <p:nvPr/>
        </p:nvSpPr>
        <p:spPr>
          <a:xfrm flipH="1" flipV="1">
            <a:off x="9012738" y="4910958"/>
            <a:ext cx="1346200" cy="419100"/>
          </a:xfrm>
          <a:prstGeom prst="triangle">
            <a:avLst>
              <a:gd name="adj" fmla="val 48847"/>
            </a:avLst>
          </a:prstGeom>
          <a:solidFill>
            <a:schemeClr val="bg1"/>
          </a:solidFill>
          <a:ln w="4445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4" name="Image 23" descr="Une image contenant Police, Graphique, symbole, conception&#10;&#10;Le contenu généré par l’IA peut être incorrect.">
            <a:extLst>
              <a:ext uri="{FF2B5EF4-FFF2-40B4-BE49-F238E27FC236}">
                <a16:creationId xmlns:a16="http://schemas.microsoft.com/office/drawing/2014/main" id="{67E1B911-4085-78F5-F1D0-0E59506B2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4" t="19343" r="17584" b="18056"/>
          <a:stretch>
            <a:fillRect/>
          </a:stretch>
        </p:blipFill>
        <p:spPr>
          <a:xfrm>
            <a:off x="135287" y="18090"/>
            <a:ext cx="961580" cy="84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24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D6255-277A-3C38-3A39-A1E676552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F0AA63E3-55EA-357C-F6C6-B38BAFF0C406}"/>
              </a:ext>
            </a:extLst>
          </p:cNvPr>
          <p:cNvGrpSpPr/>
          <p:nvPr/>
        </p:nvGrpSpPr>
        <p:grpSpPr>
          <a:xfrm>
            <a:off x="0" y="6454800"/>
            <a:ext cx="12192000" cy="403200"/>
            <a:chOff x="0" y="6454800"/>
            <a:chExt cx="12192000" cy="403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7A94DD8-DA28-2249-760B-8A09C51BA9FC}"/>
                </a:ext>
              </a:extLst>
            </p:cNvPr>
            <p:cNvSpPr/>
            <p:nvPr/>
          </p:nvSpPr>
          <p:spPr>
            <a:xfrm>
              <a:off x="0" y="6454800"/>
              <a:ext cx="12192000" cy="403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85A98C-8609-32BF-261A-60D46E0F6FB7}"/>
                </a:ext>
              </a:extLst>
            </p:cNvPr>
            <p:cNvSpPr txBox="1"/>
            <p:nvPr/>
          </p:nvSpPr>
          <p:spPr>
            <a:xfrm>
              <a:off x="4271433" y="6457890"/>
              <a:ext cx="364913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 dirty="0">
                  <a:solidFill>
                    <a:schemeClr val="bg2"/>
                  </a:solidFill>
                </a:rPr>
                <a:t>POWER SLIDES</a:t>
              </a:r>
              <a:r>
                <a:rPr lang="nl-BE" sz="2000" dirty="0">
                  <a:solidFill>
                    <a:schemeClr val="bg2"/>
                  </a:solidFill>
                </a:rPr>
                <a:t> 2026</a:t>
              </a:r>
              <a:endParaRPr lang="LID4096" sz="2000" dirty="0">
                <a:solidFill>
                  <a:schemeClr val="bg2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E4F92-9278-4601-0C31-629C30D91D1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260466"/>
            <a:ext cx="12192000" cy="17027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: </a:t>
            </a:r>
            <a:r>
              <a:rPr kumimoji="0" lang="nl-BE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IPA Effectiveness Databank – N = 812 for-profit campaigns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8E836FD-D711-5195-7485-9906B6CD0DF3}"/>
              </a:ext>
            </a:extLst>
          </p:cNvPr>
          <p:cNvSpPr txBox="1">
            <a:spLocks/>
          </p:cNvSpPr>
          <p:nvPr/>
        </p:nvSpPr>
        <p:spPr>
          <a:xfrm>
            <a:off x="1331592" y="57219"/>
            <a:ext cx="10860408" cy="7448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800" dirty="0">
                <a:solidFill>
                  <a:schemeClr val="tx2">
                    <a:lumMod val="25000"/>
                  </a:schemeClr>
                </a:solidFill>
              </a:rPr>
              <a:t>Top trust-building for-profit </a:t>
            </a:r>
            <a:r>
              <a:rPr lang="fr-BE" sz="2800" dirty="0" err="1">
                <a:solidFill>
                  <a:schemeClr val="tx2">
                    <a:lumMod val="25000"/>
                  </a:schemeClr>
                </a:solidFill>
              </a:rPr>
              <a:t>campaigns</a:t>
            </a:r>
            <a:r>
              <a:rPr lang="fr-BE" sz="2800" dirty="0">
                <a:solidFill>
                  <a:schemeClr val="tx2">
                    <a:lumMod val="25000"/>
                  </a:schemeClr>
                </a:solidFill>
              </a:rPr>
              <a:t> report more business </a:t>
            </a:r>
            <a:r>
              <a:rPr lang="fr-BE" sz="2800" dirty="0" err="1">
                <a:solidFill>
                  <a:schemeClr val="tx2">
                    <a:lumMod val="25000"/>
                  </a:schemeClr>
                </a:solidFill>
              </a:rPr>
              <a:t>effects</a:t>
            </a:r>
            <a:endParaRPr lang="LID4096" sz="2800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21B0C2C8-7681-312C-83D3-047AA691594D}"/>
              </a:ext>
            </a:extLst>
          </p:cNvPr>
          <p:cNvGraphicFramePr/>
          <p:nvPr/>
        </p:nvGraphicFramePr>
        <p:xfrm>
          <a:off x="2263734" y="1761423"/>
          <a:ext cx="9243245" cy="3958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BB7DB6C3-3B60-6212-7176-DC54FF19B7ED}"/>
              </a:ext>
            </a:extLst>
          </p:cNvPr>
          <p:cNvCxnSpPr>
            <a:cxnSpLocks/>
          </p:cNvCxnSpPr>
          <p:nvPr/>
        </p:nvCxnSpPr>
        <p:spPr>
          <a:xfrm>
            <a:off x="1481667" y="784324"/>
            <a:ext cx="1072226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FCBD2125-C329-885F-CF8C-EE171333CF75}"/>
              </a:ext>
            </a:extLst>
          </p:cNvPr>
          <p:cNvCxnSpPr>
            <a:cxnSpLocks/>
          </p:cNvCxnSpPr>
          <p:nvPr/>
        </p:nvCxnSpPr>
        <p:spPr>
          <a:xfrm flipV="1">
            <a:off x="6971324" y="2493108"/>
            <a:ext cx="0" cy="1109784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93B2DB0-4251-972F-C1DE-0D9A704BD69D}"/>
              </a:ext>
            </a:extLst>
          </p:cNvPr>
          <p:cNvSpPr/>
          <p:nvPr/>
        </p:nvSpPr>
        <p:spPr>
          <a:xfrm>
            <a:off x="6486772" y="1952816"/>
            <a:ext cx="969104" cy="405510"/>
          </a:xfrm>
          <a:prstGeom prst="roundRect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5"/>
                </a:solidFill>
              </a:rPr>
              <a:t>+65%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850C31-4E34-4EE1-77C3-9B9D511F5CF5}"/>
              </a:ext>
            </a:extLst>
          </p:cNvPr>
          <p:cNvSpPr txBox="1">
            <a:spLocks/>
          </p:cNvSpPr>
          <p:nvPr/>
        </p:nvSpPr>
        <p:spPr>
          <a:xfrm>
            <a:off x="1015998" y="3177975"/>
            <a:ext cx="1111289" cy="845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7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75000"/>
              <a:buFont typeface="Tahoma" panose="020B060403050404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6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9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2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15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378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441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504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nl-BE" sz="11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Average number of very large business effects recorded per campaign</a:t>
            </a:r>
            <a:endParaRPr lang="en-US" sz="11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8" name="Image 7" descr="Une image contenant Police, Graphique, symbole, conception&#10;&#10;Le contenu généré par l’IA peut être incorrect.">
            <a:extLst>
              <a:ext uri="{FF2B5EF4-FFF2-40B4-BE49-F238E27FC236}">
                <a16:creationId xmlns:a16="http://schemas.microsoft.com/office/drawing/2014/main" id="{619D9C95-5460-55B5-53BE-EBC83BBDEC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4" t="19343" r="17584" b="18056"/>
          <a:stretch>
            <a:fillRect/>
          </a:stretch>
        </p:blipFill>
        <p:spPr>
          <a:xfrm>
            <a:off x="135287" y="18090"/>
            <a:ext cx="961580" cy="84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3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AD44B-35C2-162D-06EA-B763B0236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807C6727-EB36-30A5-DAE7-AE57ABA3A25A}"/>
              </a:ext>
            </a:extLst>
          </p:cNvPr>
          <p:cNvGrpSpPr/>
          <p:nvPr/>
        </p:nvGrpSpPr>
        <p:grpSpPr>
          <a:xfrm>
            <a:off x="0" y="6454800"/>
            <a:ext cx="12192000" cy="403200"/>
            <a:chOff x="0" y="6454800"/>
            <a:chExt cx="12192000" cy="403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EC6B374-37A3-03F7-9EBC-659D9BCA87FE}"/>
                </a:ext>
              </a:extLst>
            </p:cNvPr>
            <p:cNvSpPr/>
            <p:nvPr/>
          </p:nvSpPr>
          <p:spPr>
            <a:xfrm>
              <a:off x="0" y="6454800"/>
              <a:ext cx="12192000" cy="403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54775F-B94F-90D8-4C44-EBDD77C1F488}"/>
                </a:ext>
              </a:extLst>
            </p:cNvPr>
            <p:cNvSpPr txBox="1"/>
            <p:nvPr/>
          </p:nvSpPr>
          <p:spPr>
            <a:xfrm>
              <a:off x="4271433" y="6457890"/>
              <a:ext cx="364913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 dirty="0">
                  <a:solidFill>
                    <a:schemeClr val="bg2"/>
                  </a:solidFill>
                </a:rPr>
                <a:t>POWER SLIDES</a:t>
              </a:r>
              <a:r>
                <a:rPr lang="nl-BE" sz="2000" dirty="0">
                  <a:solidFill>
                    <a:schemeClr val="bg2"/>
                  </a:solidFill>
                </a:rPr>
                <a:t> 2026</a:t>
              </a:r>
              <a:endParaRPr lang="LID4096" sz="2000" dirty="0">
                <a:solidFill>
                  <a:schemeClr val="bg2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58557-8D33-4975-DB22-BFD1AC0D25B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260466"/>
            <a:ext cx="12192000" cy="17027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: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Thinkbox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</a:t>
            </a:r>
            <a:r>
              <a:rPr kumimoji="0" lang="nl-BE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Tapestry Research 2025. Q. : </a:t>
            </a:r>
            <a:r>
              <a:rPr lang="fr-BE" sz="1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Thinking</a:t>
            </a:r>
            <a:r>
              <a:rPr lang="fr-BE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about </a:t>
            </a:r>
            <a:r>
              <a:rPr lang="fr-BE" sz="1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different</a:t>
            </a:r>
            <a:r>
              <a:rPr lang="fr-BE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places in </a:t>
            </a:r>
            <a:r>
              <a:rPr lang="fr-BE" sz="1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which</a:t>
            </a:r>
            <a:r>
              <a:rPr lang="fr-BE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fr-BE" sz="1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you</a:t>
            </a:r>
            <a:r>
              <a:rPr lang="fr-BE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fr-BE" sz="1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see</a:t>
            </a:r>
            <a:r>
              <a:rPr lang="fr-BE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fr-BE" sz="1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advertising</a:t>
            </a:r>
            <a:r>
              <a:rPr lang="fr-BE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fr-BE" sz="1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please</a:t>
            </a:r>
            <a:r>
              <a:rPr lang="fr-BE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tell us how </a:t>
            </a:r>
            <a:r>
              <a:rPr lang="fr-BE" sz="1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you</a:t>
            </a:r>
            <a:r>
              <a:rPr lang="fr-BE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fr-BE" sz="1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feel</a:t>
            </a:r>
            <a:r>
              <a:rPr lang="fr-BE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[TRUSTED] about brands </a:t>
            </a:r>
            <a:r>
              <a:rPr lang="fr-BE" sz="1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that</a:t>
            </a:r>
            <a:r>
              <a:rPr lang="fr-BE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fr-BE" sz="1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advertise</a:t>
            </a:r>
            <a:r>
              <a:rPr lang="fr-BE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[TYPE OF AD]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BB6F132-6F2C-BF44-8143-FBF322A8466B}"/>
              </a:ext>
            </a:extLst>
          </p:cNvPr>
          <p:cNvSpPr txBox="1">
            <a:spLocks/>
          </p:cNvSpPr>
          <p:nvPr/>
        </p:nvSpPr>
        <p:spPr>
          <a:xfrm>
            <a:off x="1331592" y="57219"/>
            <a:ext cx="10860408" cy="7448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800" dirty="0" err="1">
                <a:solidFill>
                  <a:schemeClr val="tx2">
                    <a:lumMod val="25000"/>
                  </a:schemeClr>
                </a:solidFill>
              </a:rPr>
              <a:t>Twice</a:t>
            </a:r>
            <a:r>
              <a:rPr lang="fr-BE" sz="2800" dirty="0">
                <a:solidFill>
                  <a:schemeClr val="tx2">
                    <a:lumMod val="25000"/>
                  </a:schemeClr>
                </a:solidFill>
              </a:rPr>
              <a:t> as </a:t>
            </a:r>
            <a:r>
              <a:rPr lang="fr-BE" sz="2800" dirty="0" err="1">
                <a:solidFill>
                  <a:schemeClr val="tx2">
                    <a:lumMod val="25000"/>
                  </a:schemeClr>
                </a:solidFill>
              </a:rPr>
              <a:t>many</a:t>
            </a:r>
            <a:r>
              <a:rPr lang="fr-BE" sz="2800" dirty="0">
                <a:solidFill>
                  <a:schemeClr val="tx2">
                    <a:lumMod val="25000"/>
                  </a:schemeClr>
                </a:solidFill>
              </a:rPr>
              <a:t> people trust brands </a:t>
            </a:r>
            <a:r>
              <a:rPr lang="fr-BE" sz="2800" dirty="0" err="1">
                <a:solidFill>
                  <a:schemeClr val="tx2">
                    <a:lumMod val="25000"/>
                  </a:schemeClr>
                </a:solidFill>
              </a:rPr>
              <a:t>advertised</a:t>
            </a:r>
            <a:r>
              <a:rPr lang="fr-BE" sz="2800" dirty="0">
                <a:solidFill>
                  <a:schemeClr val="tx2">
                    <a:lumMod val="25000"/>
                  </a:schemeClr>
                </a:solidFill>
              </a:rPr>
              <a:t> on TV </a:t>
            </a:r>
            <a:r>
              <a:rPr lang="fr-BE" sz="2800" dirty="0" err="1">
                <a:solidFill>
                  <a:schemeClr val="tx2">
                    <a:lumMod val="25000"/>
                  </a:schemeClr>
                </a:solidFill>
              </a:rPr>
              <a:t>than</a:t>
            </a:r>
            <a:r>
              <a:rPr lang="fr-BE" sz="2800" dirty="0">
                <a:solidFill>
                  <a:schemeClr val="tx2">
                    <a:lumMod val="25000"/>
                  </a:schemeClr>
                </a:solidFill>
              </a:rPr>
              <a:t> YouTube</a:t>
            </a:r>
            <a:endParaRPr lang="LID4096" sz="2800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C777DB6D-E70A-AA92-550E-21EB23590205}"/>
              </a:ext>
            </a:extLst>
          </p:cNvPr>
          <p:cNvGraphicFramePr/>
          <p:nvPr/>
        </p:nvGraphicFramePr>
        <p:xfrm>
          <a:off x="1431172" y="2097102"/>
          <a:ext cx="6047699" cy="3623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F99B48D5-F2B0-04F0-279A-5FA0207A7D10}"/>
              </a:ext>
            </a:extLst>
          </p:cNvPr>
          <p:cNvCxnSpPr>
            <a:cxnSpLocks/>
          </p:cNvCxnSpPr>
          <p:nvPr/>
        </p:nvCxnSpPr>
        <p:spPr>
          <a:xfrm>
            <a:off x="1481667" y="784324"/>
            <a:ext cx="1072226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25">
            <a:extLst>
              <a:ext uri="{FF2B5EF4-FFF2-40B4-BE49-F238E27FC236}">
                <a16:creationId xmlns:a16="http://schemas.microsoft.com/office/drawing/2014/main" id="{7EB5D661-DC8D-82CA-1A91-1135D2F0D6F1}"/>
              </a:ext>
            </a:extLst>
          </p:cNvPr>
          <p:cNvSpPr txBox="1"/>
          <p:nvPr/>
        </p:nvSpPr>
        <p:spPr>
          <a:xfrm>
            <a:off x="1407795" y="902711"/>
            <a:ext cx="9342643" cy="32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500" noProof="0" dirty="0">
                <a:solidFill>
                  <a:schemeClr val="tx2">
                    <a:lumMod val="25000"/>
                  </a:schemeClr>
                </a:solidFill>
              </a:rPr>
              <a:t>% of people that trust brands that advertise on…</a:t>
            </a:r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723A8A67-02C3-313D-729A-04A820537B63}"/>
              </a:ext>
            </a:extLst>
          </p:cNvPr>
          <p:cNvSpPr/>
          <p:nvPr/>
        </p:nvSpPr>
        <p:spPr>
          <a:xfrm>
            <a:off x="4388950" y="2122503"/>
            <a:ext cx="614851" cy="266474"/>
          </a:xfrm>
          <a:prstGeom prst="roundRect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2"/>
                </a:solidFill>
              </a:rPr>
              <a:t>18+</a:t>
            </a:r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40EF62BD-092E-A8F9-41D9-6AF91AAF9EEB}"/>
              </a:ext>
            </a:extLst>
          </p:cNvPr>
          <p:cNvGrpSpPr/>
          <p:nvPr/>
        </p:nvGrpSpPr>
        <p:grpSpPr>
          <a:xfrm>
            <a:off x="8175021" y="3432732"/>
            <a:ext cx="3583856" cy="2370667"/>
            <a:chOff x="7175953" y="3666681"/>
            <a:chExt cx="3583856" cy="2370667"/>
          </a:xfrm>
        </p:grpSpPr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A4D2FCB1-A751-83AD-2256-D7221FBD513F}"/>
                </a:ext>
              </a:extLst>
            </p:cNvPr>
            <p:cNvGrpSpPr/>
            <p:nvPr/>
          </p:nvGrpSpPr>
          <p:grpSpPr>
            <a:xfrm>
              <a:off x="7213600" y="3793747"/>
              <a:ext cx="3503877" cy="2183039"/>
              <a:chOff x="7255932" y="3821131"/>
              <a:chExt cx="3503877" cy="2183039"/>
            </a:xfrm>
          </p:grpSpPr>
          <p:graphicFrame>
            <p:nvGraphicFramePr>
              <p:cNvPr id="37" name="Graphique 36">
                <a:extLst>
                  <a:ext uri="{FF2B5EF4-FFF2-40B4-BE49-F238E27FC236}">
                    <a16:creationId xmlns:a16="http://schemas.microsoft.com/office/drawing/2014/main" id="{7B81790E-AA6E-86A4-AFCA-E6B31201E6F9}"/>
                  </a:ext>
                </a:extLst>
              </p:cNvPr>
              <p:cNvGraphicFramePr/>
              <p:nvPr/>
            </p:nvGraphicFramePr>
            <p:xfrm>
              <a:off x="7255932" y="3821131"/>
              <a:ext cx="3503877" cy="209911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48" name="Rectangle : coins arrondis 47">
                <a:extLst>
                  <a:ext uri="{FF2B5EF4-FFF2-40B4-BE49-F238E27FC236}">
                    <a16:creationId xmlns:a16="http://schemas.microsoft.com/office/drawing/2014/main" id="{AAF045D4-29AC-904D-7E1B-2AE7CCBE7EFB}"/>
                  </a:ext>
                </a:extLst>
              </p:cNvPr>
              <p:cNvSpPr/>
              <p:nvPr/>
            </p:nvSpPr>
            <p:spPr>
              <a:xfrm>
                <a:off x="8875056" y="3846532"/>
                <a:ext cx="582211" cy="216335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dirty="0">
                    <a:solidFill>
                      <a:schemeClr val="bg2"/>
                    </a:solidFill>
                  </a:rPr>
                  <a:t>18-34</a:t>
                </a:r>
              </a:p>
            </p:txBody>
          </p:sp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037F489C-C896-855E-B305-3D5284F31928}"/>
                  </a:ext>
                </a:extLst>
              </p:cNvPr>
              <p:cNvSpPr txBox="1"/>
              <p:nvPr/>
            </p:nvSpPr>
            <p:spPr>
              <a:xfrm>
                <a:off x="8238067" y="5665616"/>
                <a:ext cx="58541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00" dirty="0">
                    <a:solidFill>
                      <a:schemeClr val="tx2">
                        <a:lumMod val="90000"/>
                      </a:schemeClr>
                    </a:solidFill>
                  </a:rPr>
                  <a:t>YouTube</a:t>
                </a:r>
              </a:p>
            </p:txBody>
          </p:sp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D3D7C61A-9072-ADFC-4169-AA6A0E61D799}"/>
                  </a:ext>
                </a:extLst>
              </p:cNvPr>
              <p:cNvSpPr txBox="1"/>
              <p:nvPr/>
            </p:nvSpPr>
            <p:spPr>
              <a:xfrm>
                <a:off x="9875533" y="5665616"/>
                <a:ext cx="774571" cy="338554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800" dirty="0" err="1">
                    <a:solidFill>
                      <a:schemeClr val="tx2">
                        <a:lumMod val="90000"/>
                      </a:schemeClr>
                    </a:solidFill>
                  </a:rPr>
                  <a:t>Newspapers</a:t>
                </a:r>
                <a:r>
                  <a:rPr lang="fr-FR" sz="800" dirty="0">
                    <a:solidFill>
                      <a:schemeClr val="tx2">
                        <a:lumMod val="90000"/>
                      </a:schemeClr>
                    </a:solidFill>
                  </a:rPr>
                  <a:t>/</a:t>
                </a:r>
              </a:p>
              <a:p>
                <a:pPr algn="ctr"/>
                <a:r>
                  <a:rPr lang="fr-FR" sz="800" dirty="0">
                    <a:solidFill>
                      <a:schemeClr val="tx2">
                        <a:lumMod val="90000"/>
                      </a:schemeClr>
                    </a:solidFill>
                  </a:rPr>
                  <a:t>Magazines</a:t>
                </a:r>
              </a:p>
            </p:txBody>
          </p:sp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E95AD3B4-3C9F-D3C5-62AC-BE719A7D859F}"/>
                  </a:ext>
                </a:extLst>
              </p:cNvPr>
              <p:cNvSpPr txBox="1"/>
              <p:nvPr/>
            </p:nvSpPr>
            <p:spPr>
              <a:xfrm>
                <a:off x="9402203" y="5665616"/>
                <a:ext cx="5822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800" dirty="0">
                    <a:solidFill>
                      <a:schemeClr val="tx2">
                        <a:lumMod val="90000"/>
                      </a:schemeClr>
                    </a:solidFill>
                  </a:rPr>
                  <a:t>Radio/</a:t>
                </a:r>
              </a:p>
              <a:p>
                <a:pPr algn="ctr"/>
                <a:r>
                  <a:rPr lang="fr-FR" sz="800" dirty="0">
                    <a:solidFill>
                      <a:schemeClr val="tx2">
                        <a:lumMod val="90000"/>
                      </a:schemeClr>
                    </a:solidFill>
                  </a:rPr>
                  <a:t>podcasts</a:t>
                </a:r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CB44586-E281-2472-E688-B8A1C44D229F}"/>
                </a:ext>
              </a:extLst>
            </p:cNvPr>
            <p:cNvSpPr/>
            <p:nvPr/>
          </p:nvSpPr>
          <p:spPr>
            <a:xfrm>
              <a:off x="10524067" y="5717098"/>
              <a:ext cx="235742" cy="20314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3B88C47-5A9B-D8CB-0563-2BA5AB831ECF}"/>
                </a:ext>
              </a:extLst>
            </p:cNvPr>
            <p:cNvSpPr/>
            <p:nvPr/>
          </p:nvSpPr>
          <p:spPr>
            <a:xfrm>
              <a:off x="7175953" y="3666681"/>
              <a:ext cx="3579171" cy="237066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Image 7" descr="Une image contenant Police, Graphique, symbole, conception&#10;&#10;Le contenu généré par l’IA peut être incorrect.">
            <a:extLst>
              <a:ext uri="{FF2B5EF4-FFF2-40B4-BE49-F238E27FC236}">
                <a16:creationId xmlns:a16="http://schemas.microsoft.com/office/drawing/2014/main" id="{614E831B-10BC-8812-FD52-C0FDB06E0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4" t="19343" r="17584" b="18056"/>
          <a:stretch>
            <a:fillRect/>
          </a:stretch>
        </p:blipFill>
        <p:spPr>
          <a:xfrm>
            <a:off x="135287" y="18090"/>
            <a:ext cx="961580" cy="84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85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3B92A-85CD-EC05-D7F2-276E47E92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C2D7FA-4EC8-A269-A94F-A9A02A086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179" y="928256"/>
            <a:ext cx="3389643" cy="24183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3FD0DC-4FFE-3E01-3F97-DF92C1FCB487}"/>
              </a:ext>
            </a:extLst>
          </p:cNvPr>
          <p:cNvSpPr/>
          <p:nvPr/>
        </p:nvSpPr>
        <p:spPr>
          <a:xfrm>
            <a:off x="0" y="4288389"/>
            <a:ext cx="12192000" cy="25696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2C8B3-1D12-5AD3-10C3-A67FA49F79B0}"/>
              </a:ext>
            </a:extLst>
          </p:cNvPr>
          <p:cNvSpPr txBox="1"/>
          <p:nvPr/>
        </p:nvSpPr>
        <p:spPr>
          <a:xfrm>
            <a:off x="3806752" y="4849919"/>
            <a:ext cx="45784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4400" b="1" dirty="0">
                <a:solidFill>
                  <a:schemeClr val="bg2"/>
                </a:solidFill>
              </a:rPr>
              <a:t>POWER SLIDES</a:t>
            </a:r>
          </a:p>
          <a:p>
            <a:pPr algn="ctr"/>
            <a:r>
              <a:rPr lang="nl-BE" sz="4400" b="1" dirty="0">
                <a:solidFill>
                  <a:schemeClr val="bg2"/>
                </a:solidFill>
              </a:rPr>
              <a:t>2025</a:t>
            </a:r>
            <a:endParaRPr lang="LID4096" sz="4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80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30EB3-E314-2665-5258-BB7836FF9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215FDA-589A-E54F-284E-D6F3926951E7}"/>
              </a:ext>
            </a:extLst>
          </p:cNvPr>
          <p:cNvSpPr/>
          <p:nvPr/>
        </p:nvSpPr>
        <p:spPr>
          <a:xfrm>
            <a:off x="0" y="6454800"/>
            <a:ext cx="12192000" cy="40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AE2422-0914-FFEE-A0E3-B023BD5D3297}"/>
              </a:ext>
            </a:extLst>
          </p:cNvPr>
          <p:cNvSpPr txBox="1"/>
          <p:nvPr/>
        </p:nvSpPr>
        <p:spPr>
          <a:xfrm>
            <a:off x="4368298" y="6457890"/>
            <a:ext cx="345540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chemeClr val="bg2"/>
                </a:solidFill>
              </a:rPr>
              <a:t>POWER SLIDES</a:t>
            </a:r>
            <a:r>
              <a:rPr lang="nl-BE" sz="2000" dirty="0">
                <a:solidFill>
                  <a:schemeClr val="bg2"/>
                </a:solidFill>
              </a:rPr>
              <a:t> 2025</a:t>
            </a:r>
            <a:endParaRPr lang="LID4096" sz="2000" dirty="0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3A1F8-E6AF-C5A0-056C-B136FAEF8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089" y="157259"/>
            <a:ext cx="10372911" cy="540000"/>
          </a:xfrm>
        </p:spPr>
        <p:txBody>
          <a:bodyPr anchor="ctr"/>
          <a:lstStyle/>
          <a:p>
            <a:r>
              <a:rPr lang="fr-BE" dirty="0">
                <a:solidFill>
                  <a:schemeClr val="tx2">
                    <a:lumMod val="25000"/>
                  </a:schemeClr>
                </a:solidFill>
              </a:rPr>
              <a:t>Impact of </a:t>
            </a:r>
            <a:r>
              <a:rPr lang="fr-BE" dirty="0" err="1">
                <a:solidFill>
                  <a:schemeClr val="tx2">
                    <a:lumMod val="25000"/>
                  </a:schemeClr>
                </a:solidFill>
              </a:rPr>
              <a:t>advertising</a:t>
            </a:r>
            <a:r>
              <a:rPr lang="fr-BE" dirty="0">
                <a:solidFill>
                  <a:schemeClr val="tx2">
                    <a:lumMod val="25000"/>
                  </a:schemeClr>
                </a:solidFill>
              </a:rPr>
              <a:t> and media on the </a:t>
            </a:r>
            <a:r>
              <a:rPr lang="fr-BE" dirty="0" err="1">
                <a:solidFill>
                  <a:schemeClr val="tx2">
                    <a:lumMod val="25000"/>
                  </a:schemeClr>
                </a:solidFill>
              </a:rPr>
              <a:t>Belgian</a:t>
            </a:r>
            <a:r>
              <a:rPr lang="fr-BE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fr-BE" dirty="0" err="1">
                <a:solidFill>
                  <a:schemeClr val="tx2">
                    <a:lumMod val="25000"/>
                  </a:schemeClr>
                </a:solidFill>
              </a:rPr>
              <a:t>economy</a:t>
            </a:r>
            <a:endParaRPr lang="LID4096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61B75-9B71-F7CE-6D75-F11ECE9E259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260466"/>
            <a:ext cx="12192000" cy="17027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: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Econopolis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</a:t>
            </a:r>
            <a:r>
              <a:rPr kumimoji="0" lang="nl-BE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Ortelius model (based on nominal numbers)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EE1C9ED5-24AE-86E3-311C-0DFE003344AE}"/>
              </a:ext>
            </a:extLst>
          </p:cNvPr>
          <p:cNvCxnSpPr>
            <a:cxnSpLocks/>
          </p:cNvCxnSpPr>
          <p:nvPr/>
        </p:nvCxnSpPr>
        <p:spPr>
          <a:xfrm>
            <a:off x="1883044" y="784324"/>
            <a:ext cx="1032088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4764243C-0418-D7F7-81B8-047E72C4DEE5}"/>
              </a:ext>
            </a:extLst>
          </p:cNvPr>
          <p:cNvSpPr>
            <a:spLocks noChangeAspect="1"/>
          </p:cNvSpPr>
          <p:nvPr/>
        </p:nvSpPr>
        <p:spPr>
          <a:xfrm>
            <a:off x="4378270" y="1208887"/>
            <a:ext cx="6048000" cy="4005996"/>
          </a:xfrm>
          <a:prstGeom prst="ellipse">
            <a:avLst/>
          </a:prstGeom>
          <a:gradFill flip="none" rotWithShape="1">
            <a:gsLst>
              <a:gs pos="10000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0">
                <a:schemeClr val="tx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3ADE7B7-CEAE-4AF3-FC12-2217958C15A6}"/>
              </a:ext>
            </a:extLst>
          </p:cNvPr>
          <p:cNvSpPr>
            <a:spLocks noChangeAspect="1"/>
          </p:cNvSpPr>
          <p:nvPr/>
        </p:nvSpPr>
        <p:spPr>
          <a:xfrm>
            <a:off x="4615929" y="2041885"/>
            <a:ext cx="2340000" cy="2340000"/>
          </a:xfrm>
          <a:prstGeom prst="ellipse">
            <a:avLst/>
          </a:prstGeom>
          <a:gradFill flip="none" rotWithShape="1">
            <a:gsLst>
              <a:gs pos="10000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0">
                <a:schemeClr val="accent3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6772F6E-4C96-A3AD-61D0-16D7219AABD3}"/>
              </a:ext>
            </a:extLst>
          </p:cNvPr>
          <p:cNvSpPr txBox="1"/>
          <p:nvPr/>
        </p:nvSpPr>
        <p:spPr>
          <a:xfrm>
            <a:off x="4773344" y="2688665"/>
            <a:ext cx="202517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chemeClr val="bg2"/>
                </a:solidFill>
              </a:rPr>
              <a:t>Direct Impact</a:t>
            </a:r>
          </a:p>
          <a:p>
            <a:pPr algn="ctr"/>
            <a:endParaRPr lang="fr-FR" sz="1400" b="1" dirty="0">
              <a:solidFill>
                <a:schemeClr val="bg2"/>
              </a:solidFill>
            </a:endParaRPr>
          </a:p>
          <a:p>
            <a:pPr algn="ctr"/>
            <a:r>
              <a:rPr lang="fr-FR" sz="2400" b="1" dirty="0">
                <a:solidFill>
                  <a:schemeClr val="bg2"/>
                </a:solidFill>
              </a:rPr>
              <a:t>€ 4,1 </a:t>
            </a:r>
            <a:r>
              <a:rPr lang="fr-FR" sz="2400" b="1" dirty="0" err="1">
                <a:solidFill>
                  <a:schemeClr val="bg2"/>
                </a:solidFill>
              </a:rPr>
              <a:t>bn</a:t>
            </a:r>
            <a:endParaRPr lang="fr-FR" sz="2400" b="1" dirty="0">
              <a:solidFill>
                <a:schemeClr val="bg2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2706206-0830-BAB0-849E-5916735A1F62}"/>
              </a:ext>
            </a:extLst>
          </p:cNvPr>
          <p:cNvSpPr txBox="1"/>
          <p:nvPr/>
        </p:nvSpPr>
        <p:spPr>
          <a:xfrm>
            <a:off x="8714545" y="5143800"/>
            <a:ext cx="3389546" cy="1092607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fr-FR" sz="1300" dirty="0" err="1"/>
              <a:t>Informed</a:t>
            </a:r>
            <a:r>
              <a:rPr lang="fr-FR" sz="1300" dirty="0"/>
              <a:t> </a:t>
            </a:r>
            <a:r>
              <a:rPr lang="fr-FR" sz="1300" dirty="0" err="1"/>
              <a:t>consumers</a:t>
            </a:r>
            <a:endParaRPr lang="fr-FR" sz="1300" dirty="0"/>
          </a:p>
          <a:p>
            <a:pPr marL="171450" indent="-171450">
              <a:buFont typeface="Wingdings" pitchFamily="2" charset="2"/>
              <a:buChar char="§"/>
            </a:pPr>
            <a:r>
              <a:rPr lang="fr-FR" sz="1300" dirty="0" err="1"/>
              <a:t>Enhanced</a:t>
            </a:r>
            <a:r>
              <a:rPr lang="fr-FR" sz="1300" dirty="0"/>
              <a:t> </a:t>
            </a:r>
            <a:r>
              <a:rPr lang="fr-FR" sz="1300" dirty="0" err="1"/>
              <a:t>competition</a:t>
            </a:r>
            <a:endParaRPr lang="fr-FR" sz="1300" dirty="0"/>
          </a:p>
          <a:p>
            <a:pPr marL="171450" indent="-171450">
              <a:buFont typeface="Wingdings" pitchFamily="2" charset="2"/>
              <a:buChar char="§"/>
            </a:pPr>
            <a:r>
              <a:rPr lang="fr-FR" sz="1300" dirty="0"/>
              <a:t>Multiplier-</a:t>
            </a:r>
            <a:r>
              <a:rPr lang="fr-FR" sz="1300" dirty="0" err="1"/>
              <a:t>effects</a:t>
            </a:r>
            <a:r>
              <a:rPr lang="fr-FR" sz="1300" dirty="0"/>
              <a:t> </a:t>
            </a:r>
            <a:r>
              <a:rPr lang="fr-FR" sz="1300" dirty="0" err="1"/>
              <a:t>broader</a:t>
            </a:r>
            <a:r>
              <a:rPr lang="fr-FR" sz="1300" dirty="0"/>
              <a:t> </a:t>
            </a:r>
            <a:r>
              <a:rPr lang="fr-FR" sz="1300" dirty="0" err="1"/>
              <a:t>economy</a:t>
            </a:r>
            <a:endParaRPr lang="fr-FR" sz="1300" dirty="0"/>
          </a:p>
          <a:p>
            <a:pPr marL="171450" indent="-171450">
              <a:buFont typeface="Wingdings" pitchFamily="2" charset="2"/>
              <a:buChar char="§"/>
            </a:pPr>
            <a:r>
              <a:rPr lang="fr-FR" sz="1300" dirty="0"/>
              <a:t>National </a:t>
            </a:r>
            <a:r>
              <a:rPr lang="fr-FR" sz="1300" dirty="0" err="1"/>
              <a:t>visibility</a:t>
            </a:r>
            <a:r>
              <a:rPr lang="fr-FR" sz="1300" dirty="0"/>
              <a:t> and </a:t>
            </a:r>
            <a:r>
              <a:rPr lang="fr-FR" sz="1300" dirty="0" err="1"/>
              <a:t>reputation</a:t>
            </a:r>
            <a:endParaRPr lang="fr-FR" sz="1300" dirty="0"/>
          </a:p>
          <a:p>
            <a:pPr marL="171450" indent="-171450">
              <a:buFont typeface="Wingdings" pitchFamily="2" charset="2"/>
              <a:buChar char="§"/>
            </a:pPr>
            <a:r>
              <a:rPr lang="fr-FR" sz="1300" dirty="0"/>
              <a:t>New export </a:t>
            </a:r>
            <a:r>
              <a:rPr lang="fr-FR" sz="1300" dirty="0" err="1"/>
              <a:t>markets</a:t>
            </a:r>
            <a:r>
              <a:rPr lang="fr-FR" sz="1300" dirty="0"/>
              <a:t>, FDI, </a:t>
            </a:r>
            <a:r>
              <a:rPr lang="fr-FR" sz="1300" dirty="0" err="1"/>
              <a:t>tourism</a:t>
            </a:r>
            <a:r>
              <a:rPr lang="fr-FR" sz="1300" dirty="0"/>
              <a:t>, talent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D4AFE01-3A9F-9F8A-C254-5775D068F8ED}"/>
              </a:ext>
            </a:extLst>
          </p:cNvPr>
          <p:cNvSpPr txBox="1"/>
          <p:nvPr/>
        </p:nvSpPr>
        <p:spPr>
          <a:xfrm>
            <a:off x="1715904" y="4635988"/>
            <a:ext cx="3057440" cy="1092607"/>
          </a:xfrm>
          <a:prstGeom prst="rect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fr-FR" sz="1300" dirty="0">
                <a:solidFill>
                  <a:schemeClr val="accent3"/>
                </a:solidFill>
              </a:rPr>
              <a:t>Broadcasting and </a:t>
            </a:r>
            <a:r>
              <a:rPr lang="fr-FR" sz="1300" dirty="0" err="1">
                <a:solidFill>
                  <a:schemeClr val="accent3"/>
                </a:solidFill>
              </a:rPr>
              <a:t>publishing</a:t>
            </a:r>
            <a:r>
              <a:rPr lang="fr-FR" sz="1300" dirty="0">
                <a:solidFill>
                  <a:schemeClr val="accent3"/>
                </a:solidFill>
              </a:rPr>
              <a:t> services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fr-FR" sz="1300" dirty="0">
                <a:solidFill>
                  <a:schemeClr val="accent3"/>
                </a:solidFill>
              </a:rPr>
              <a:t>Information </a:t>
            </a:r>
            <a:r>
              <a:rPr lang="fr-FR" sz="1300" dirty="0" err="1">
                <a:solidFill>
                  <a:schemeClr val="accent3"/>
                </a:solidFill>
              </a:rPr>
              <a:t>technology</a:t>
            </a:r>
            <a:r>
              <a:rPr lang="fr-FR" sz="1300" dirty="0">
                <a:solidFill>
                  <a:schemeClr val="accent3"/>
                </a:solidFill>
              </a:rPr>
              <a:t> services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fr-FR" sz="1300" dirty="0">
                <a:solidFill>
                  <a:schemeClr val="accent3"/>
                </a:solidFill>
              </a:rPr>
              <a:t>Advertising </a:t>
            </a:r>
            <a:r>
              <a:rPr lang="fr-FR" sz="1300" dirty="0" err="1">
                <a:solidFill>
                  <a:schemeClr val="accent3"/>
                </a:solidFill>
              </a:rPr>
              <a:t>agencies</a:t>
            </a:r>
            <a:endParaRPr lang="fr-FR" sz="1300" dirty="0">
              <a:solidFill>
                <a:schemeClr val="accent3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fr-FR" sz="1300" dirty="0">
                <a:solidFill>
                  <a:schemeClr val="accent3"/>
                </a:solidFill>
              </a:rPr>
              <a:t>Film, TV and </a:t>
            </a:r>
            <a:r>
              <a:rPr lang="fr-FR" sz="1300" dirty="0" err="1">
                <a:solidFill>
                  <a:schemeClr val="accent3"/>
                </a:solidFill>
              </a:rPr>
              <a:t>video</a:t>
            </a:r>
            <a:r>
              <a:rPr lang="fr-FR" sz="1300" dirty="0">
                <a:solidFill>
                  <a:schemeClr val="accent3"/>
                </a:solidFill>
              </a:rPr>
              <a:t> production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fr-FR" sz="1300" dirty="0">
                <a:solidFill>
                  <a:schemeClr val="accent3"/>
                </a:solidFill>
              </a:rPr>
              <a:t>PR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4DFA9B9-7568-D563-139F-186F458A0B8F}"/>
              </a:ext>
            </a:extLst>
          </p:cNvPr>
          <p:cNvSpPr txBox="1"/>
          <p:nvPr/>
        </p:nvSpPr>
        <p:spPr>
          <a:xfrm>
            <a:off x="7568173" y="2688665"/>
            <a:ext cx="229274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err="1">
                <a:solidFill>
                  <a:schemeClr val="bg2"/>
                </a:solidFill>
              </a:rPr>
              <a:t>Broader</a:t>
            </a:r>
            <a:r>
              <a:rPr lang="fr-FR" sz="2400" dirty="0">
                <a:solidFill>
                  <a:schemeClr val="bg2"/>
                </a:solidFill>
              </a:rPr>
              <a:t> Impact</a:t>
            </a:r>
          </a:p>
          <a:p>
            <a:pPr algn="ctr"/>
            <a:endParaRPr lang="fr-FR" sz="1400" b="1" dirty="0">
              <a:solidFill>
                <a:schemeClr val="bg2"/>
              </a:solidFill>
            </a:endParaRPr>
          </a:p>
          <a:p>
            <a:pPr algn="ctr"/>
            <a:r>
              <a:rPr lang="fr-FR" sz="2400" b="1" dirty="0">
                <a:solidFill>
                  <a:schemeClr val="bg2"/>
                </a:solidFill>
              </a:rPr>
              <a:t>€ 15,1 </a:t>
            </a:r>
            <a:r>
              <a:rPr lang="fr-FR" sz="2400" b="1" dirty="0" err="1">
                <a:solidFill>
                  <a:schemeClr val="bg2"/>
                </a:solidFill>
              </a:rPr>
              <a:t>bn</a:t>
            </a:r>
            <a:endParaRPr lang="fr-FR" sz="2400" b="1" dirty="0">
              <a:solidFill>
                <a:schemeClr val="bg2"/>
              </a:solidFill>
            </a:endParaRP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7F17EBF-2BD9-7024-25F0-84C2A5138CB7}"/>
              </a:ext>
            </a:extLst>
          </p:cNvPr>
          <p:cNvCxnSpPr>
            <a:cxnSpLocks/>
            <a:endCxn id="9" idx="3"/>
          </p:cNvCxnSpPr>
          <p:nvPr/>
        </p:nvCxnSpPr>
        <p:spPr>
          <a:xfrm flipV="1">
            <a:off x="3998563" y="4039200"/>
            <a:ext cx="960051" cy="59678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37CA7F7-B195-6518-9B8E-35123E765D5D}"/>
              </a:ext>
            </a:extLst>
          </p:cNvPr>
          <p:cNvCxnSpPr>
            <a:cxnSpLocks/>
            <a:endCxn id="9" idx="3"/>
          </p:cNvCxnSpPr>
          <p:nvPr/>
        </p:nvCxnSpPr>
        <p:spPr>
          <a:xfrm flipV="1">
            <a:off x="4749800" y="4039200"/>
            <a:ext cx="208814" cy="13022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A7E1C634-F70C-8B82-F1C1-A0D6566A1C26}"/>
              </a:ext>
            </a:extLst>
          </p:cNvPr>
          <p:cNvCxnSpPr>
            <a:cxnSpLocks/>
          </p:cNvCxnSpPr>
          <p:nvPr/>
        </p:nvCxnSpPr>
        <p:spPr>
          <a:xfrm flipH="1" flipV="1">
            <a:off x="9407471" y="4712163"/>
            <a:ext cx="309966" cy="4316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Police, Graphique, symbole, conception&#10;&#10;Le contenu généré par l’IA peut être incorrect.">
            <a:extLst>
              <a:ext uri="{FF2B5EF4-FFF2-40B4-BE49-F238E27FC236}">
                <a16:creationId xmlns:a16="http://schemas.microsoft.com/office/drawing/2014/main" id="{B706FE98-6F45-BBAE-F499-A85578F16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4" t="19343" r="17584" b="18056"/>
          <a:stretch>
            <a:fillRect/>
          </a:stretch>
        </p:blipFill>
        <p:spPr>
          <a:xfrm>
            <a:off x="185166" y="1464"/>
            <a:ext cx="961580" cy="84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06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DCE83-8CE6-C120-5D4B-274A70FEC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D4BBCC15-14F1-FA15-7C9B-2B7187B66BA5}"/>
              </a:ext>
            </a:extLst>
          </p:cNvPr>
          <p:cNvGrpSpPr/>
          <p:nvPr/>
        </p:nvGrpSpPr>
        <p:grpSpPr>
          <a:xfrm>
            <a:off x="0" y="6454800"/>
            <a:ext cx="12192000" cy="403200"/>
            <a:chOff x="0" y="6454800"/>
            <a:chExt cx="12192000" cy="403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200D438-A897-2DCB-2338-4D9C507D0BD7}"/>
                </a:ext>
              </a:extLst>
            </p:cNvPr>
            <p:cNvSpPr/>
            <p:nvPr/>
          </p:nvSpPr>
          <p:spPr>
            <a:xfrm>
              <a:off x="0" y="6454800"/>
              <a:ext cx="12192000" cy="403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D008F1-45B9-EDB2-7C38-2DF71B0CAA9E}"/>
                </a:ext>
              </a:extLst>
            </p:cNvPr>
            <p:cNvSpPr txBox="1"/>
            <p:nvPr/>
          </p:nvSpPr>
          <p:spPr>
            <a:xfrm>
              <a:off x="0" y="6457890"/>
              <a:ext cx="12192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 dirty="0">
                  <a:solidFill>
                    <a:schemeClr val="bg2"/>
                  </a:solidFill>
                </a:rPr>
                <a:t>POWER SLIDES</a:t>
              </a:r>
              <a:r>
                <a:rPr lang="nl-BE" sz="2000" dirty="0">
                  <a:solidFill>
                    <a:schemeClr val="bg2"/>
                  </a:solidFill>
                </a:rPr>
                <a:t> 2025</a:t>
              </a:r>
              <a:endParaRPr lang="LID4096" sz="2000" dirty="0">
                <a:solidFill>
                  <a:schemeClr val="bg2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BC03E5-64EC-5DF7-66C2-9D7E998F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089" y="157259"/>
            <a:ext cx="10372911" cy="540000"/>
          </a:xfrm>
        </p:spPr>
        <p:txBody>
          <a:bodyPr anchor="ctr"/>
          <a:lstStyle/>
          <a:p>
            <a:r>
              <a:rPr lang="fr-BE" dirty="0">
                <a:solidFill>
                  <a:schemeClr val="tx2">
                    <a:lumMod val="25000"/>
                  </a:schemeClr>
                </a:solidFill>
              </a:rPr>
              <a:t>TV and Radio </a:t>
            </a:r>
            <a:r>
              <a:rPr lang="fr-BE" dirty="0" err="1">
                <a:solidFill>
                  <a:schemeClr val="tx2">
                    <a:lumMod val="25000"/>
                  </a:schemeClr>
                </a:solidFill>
              </a:rPr>
              <a:t>create</a:t>
            </a:r>
            <a:r>
              <a:rPr lang="fr-BE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fr-BE" dirty="0" err="1">
                <a:solidFill>
                  <a:schemeClr val="tx2">
                    <a:lumMod val="25000"/>
                  </a:schemeClr>
                </a:solidFill>
              </a:rPr>
              <a:t>immediate</a:t>
            </a:r>
            <a:r>
              <a:rPr lang="fr-BE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fr-BE" b="1" dirty="0">
                <a:solidFill>
                  <a:schemeClr val="tx2">
                    <a:lumMod val="25000"/>
                  </a:schemeClr>
                </a:solidFill>
              </a:rPr>
              <a:t>and</a:t>
            </a:r>
            <a:r>
              <a:rPr lang="fr-BE" dirty="0">
                <a:solidFill>
                  <a:schemeClr val="tx2">
                    <a:lumMod val="25000"/>
                  </a:schemeClr>
                </a:solidFill>
              </a:rPr>
              <a:t> lasting </a:t>
            </a:r>
            <a:r>
              <a:rPr lang="fr-BE" dirty="0" err="1">
                <a:solidFill>
                  <a:schemeClr val="tx2">
                    <a:lumMod val="25000"/>
                  </a:schemeClr>
                </a:solidFill>
              </a:rPr>
              <a:t>effects</a:t>
            </a:r>
            <a:endParaRPr lang="LID4096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97817-A4CB-3F03-5B2D-89EECBAE17C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260466"/>
            <a:ext cx="12192000" cy="17027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: </a:t>
            </a:r>
            <a:r>
              <a:rPr kumimoji="0" lang="nl-BE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 1 &amp; Effie – The Creative Dividend – 1.265 Europe, US, UK &amp; Ireland campaigns between 2007-2023 from Effie Case Library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FDE9A14C-6DF1-9B42-C7C3-2047D46AD39F}"/>
              </a:ext>
            </a:extLst>
          </p:cNvPr>
          <p:cNvCxnSpPr>
            <a:cxnSpLocks/>
          </p:cNvCxnSpPr>
          <p:nvPr/>
        </p:nvCxnSpPr>
        <p:spPr>
          <a:xfrm>
            <a:off x="2447927" y="784324"/>
            <a:ext cx="9756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Une image contenant texte, reçu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id="{3EEEB6B6-1731-1307-4466-1C6C96BCC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499" y="1275091"/>
            <a:ext cx="9700011" cy="463415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879A779-4E9B-F009-931F-77D99B858CFC}"/>
              </a:ext>
            </a:extLst>
          </p:cNvPr>
          <p:cNvSpPr/>
          <p:nvPr/>
        </p:nvSpPr>
        <p:spPr>
          <a:xfrm>
            <a:off x="7636747" y="2714710"/>
            <a:ext cx="1034980" cy="162000"/>
          </a:xfrm>
          <a:prstGeom prst="rect">
            <a:avLst/>
          </a:prstGeom>
          <a:solidFill>
            <a:srgbClr val="F4BAED">
              <a:alpha val="33333"/>
            </a:srgb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89178E-D80C-695B-FF7B-E825AA11EF6B}"/>
              </a:ext>
            </a:extLst>
          </p:cNvPr>
          <p:cNvSpPr/>
          <p:nvPr/>
        </p:nvSpPr>
        <p:spPr>
          <a:xfrm>
            <a:off x="10023976" y="3728372"/>
            <a:ext cx="1296000" cy="162000"/>
          </a:xfrm>
          <a:prstGeom prst="rect">
            <a:avLst/>
          </a:prstGeom>
          <a:solidFill>
            <a:srgbClr val="F4BAED">
              <a:alpha val="33333"/>
            </a:srgb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Police, Graphique, symbole, conception&#10;&#10;Le contenu généré par l’IA peut être incorrect.">
            <a:extLst>
              <a:ext uri="{FF2B5EF4-FFF2-40B4-BE49-F238E27FC236}">
                <a16:creationId xmlns:a16="http://schemas.microsoft.com/office/drawing/2014/main" id="{BE1E7626-D138-47BD-8DB0-DB4C4D5BB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4" t="19343" r="17584" b="18056"/>
          <a:stretch>
            <a:fillRect/>
          </a:stretch>
        </p:blipFill>
        <p:spPr>
          <a:xfrm>
            <a:off x="185166" y="1464"/>
            <a:ext cx="961580" cy="84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6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6AFDB-E6B9-62B5-3422-6D33C7B79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231A5E4E-CF35-E15E-6C31-5DADAE7B6889}"/>
              </a:ext>
            </a:extLst>
          </p:cNvPr>
          <p:cNvGrpSpPr/>
          <p:nvPr/>
        </p:nvGrpSpPr>
        <p:grpSpPr>
          <a:xfrm>
            <a:off x="0" y="6454800"/>
            <a:ext cx="12192000" cy="403200"/>
            <a:chOff x="0" y="6454800"/>
            <a:chExt cx="12192000" cy="403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952B530-D946-D505-AD30-99459D3159A6}"/>
                </a:ext>
              </a:extLst>
            </p:cNvPr>
            <p:cNvSpPr/>
            <p:nvPr/>
          </p:nvSpPr>
          <p:spPr>
            <a:xfrm>
              <a:off x="0" y="6454800"/>
              <a:ext cx="12192000" cy="403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20B10E-C79E-E80A-01C7-F92F308A9E95}"/>
                </a:ext>
              </a:extLst>
            </p:cNvPr>
            <p:cNvSpPr txBox="1"/>
            <p:nvPr/>
          </p:nvSpPr>
          <p:spPr>
            <a:xfrm>
              <a:off x="0" y="6457890"/>
              <a:ext cx="12192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 dirty="0">
                  <a:solidFill>
                    <a:schemeClr val="bg2"/>
                  </a:solidFill>
                </a:rPr>
                <a:t>POWER SLIDES</a:t>
              </a:r>
              <a:r>
                <a:rPr lang="nl-BE" sz="2000" dirty="0">
                  <a:solidFill>
                    <a:schemeClr val="bg2"/>
                  </a:solidFill>
                </a:rPr>
                <a:t> 2025</a:t>
              </a:r>
              <a:endParaRPr lang="LID4096" sz="2000" dirty="0">
                <a:solidFill>
                  <a:schemeClr val="bg2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60FF52-FE84-F32B-75CF-A5C624CAC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089" y="157259"/>
            <a:ext cx="10372911" cy="540000"/>
          </a:xfrm>
        </p:spPr>
        <p:txBody>
          <a:bodyPr anchor="ctr"/>
          <a:lstStyle/>
          <a:p>
            <a:r>
              <a:rPr lang="fr-BE" dirty="0">
                <a:solidFill>
                  <a:schemeClr val="tx2">
                    <a:lumMod val="25000"/>
                  </a:schemeClr>
                </a:solidFill>
              </a:rPr>
              <a:t>The </a:t>
            </a:r>
            <a:r>
              <a:rPr lang="fr-BE" dirty="0" err="1">
                <a:solidFill>
                  <a:schemeClr val="tx2">
                    <a:lumMod val="25000"/>
                  </a:schemeClr>
                </a:solidFill>
              </a:rPr>
              <a:t>Belgian</a:t>
            </a:r>
            <a:r>
              <a:rPr lang="fr-BE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fr-BE" dirty="0" err="1">
                <a:solidFill>
                  <a:schemeClr val="tx2">
                    <a:lumMod val="25000"/>
                  </a:schemeClr>
                </a:solidFill>
              </a:rPr>
              <a:t>market</a:t>
            </a:r>
            <a:r>
              <a:rPr lang="fr-BE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fr-BE" dirty="0" err="1">
                <a:solidFill>
                  <a:schemeClr val="tx2">
                    <a:lumMod val="25000"/>
                  </a:schemeClr>
                </a:solidFill>
              </a:rPr>
              <a:t>mainly</a:t>
            </a:r>
            <a:r>
              <a:rPr lang="fr-BE" dirty="0">
                <a:solidFill>
                  <a:schemeClr val="tx2">
                    <a:lumMod val="25000"/>
                  </a:schemeClr>
                </a:solidFill>
              </a:rPr>
              <a:t> relies on local sales </a:t>
            </a:r>
            <a:r>
              <a:rPr lang="fr-BE" dirty="0" err="1">
                <a:solidFill>
                  <a:schemeClr val="tx2">
                    <a:lumMod val="25000"/>
                  </a:schemeClr>
                </a:solidFill>
              </a:rPr>
              <a:t>houses</a:t>
            </a:r>
            <a:endParaRPr lang="LID4096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211B7-F5A5-0744-E27D-2CF90022D3F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260466"/>
            <a:ext cx="12192000" cy="17027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: </a:t>
            </a:r>
            <a:r>
              <a:rPr kumimoji="0" lang="nl-BE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UMA-UBA Benchmark 2024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1841B65F-002E-2872-47D3-3A4BE88DF865}"/>
              </a:ext>
            </a:extLst>
          </p:cNvPr>
          <p:cNvCxnSpPr>
            <a:cxnSpLocks/>
          </p:cNvCxnSpPr>
          <p:nvPr/>
        </p:nvCxnSpPr>
        <p:spPr>
          <a:xfrm>
            <a:off x="2119257" y="784324"/>
            <a:ext cx="1007274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25">
            <a:extLst>
              <a:ext uri="{FF2B5EF4-FFF2-40B4-BE49-F238E27FC236}">
                <a16:creationId xmlns:a16="http://schemas.microsoft.com/office/drawing/2014/main" id="{F403F496-D3EB-F7EA-BE29-728BC3EDC9AB}"/>
              </a:ext>
            </a:extLst>
          </p:cNvPr>
          <p:cNvSpPr txBox="1"/>
          <p:nvPr/>
        </p:nvSpPr>
        <p:spPr>
          <a:xfrm>
            <a:off x="2033193" y="902711"/>
            <a:ext cx="9342643" cy="32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500" noProof="0" dirty="0">
                <a:solidFill>
                  <a:schemeClr val="bg1"/>
                </a:solidFill>
              </a:rPr>
              <a:t>% media net spends 2024</a:t>
            </a:r>
          </a:p>
        </p:txBody>
      </p:sp>
      <p:sp>
        <p:nvSpPr>
          <p:cNvPr id="17" name="Secteurs 16">
            <a:extLst>
              <a:ext uri="{FF2B5EF4-FFF2-40B4-BE49-F238E27FC236}">
                <a16:creationId xmlns:a16="http://schemas.microsoft.com/office/drawing/2014/main" id="{A6E29546-0DE9-4E09-FC0F-6224EDCDA0C6}"/>
              </a:ext>
            </a:extLst>
          </p:cNvPr>
          <p:cNvSpPr/>
          <p:nvPr/>
        </p:nvSpPr>
        <p:spPr>
          <a:xfrm rot="16200000">
            <a:off x="2446992" y="1738906"/>
            <a:ext cx="4080036" cy="4152237"/>
          </a:xfrm>
          <a:prstGeom prst="pie">
            <a:avLst>
              <a:gd name="adj1" fmla="val 0"/>
              <a:gd name="adj2" fmla="val 1595106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CCE78C07-7371-47DD-2EB4-D5473360F1F3}"/>
              </a:ext>
            </a:extLst>
          </p:cNvPr>
          <p:cNvGraphicFramePr/>
          <p:nvPr/>
        </p:nvGraphicFramePr>
        <p:xfrm>
          <a:off x="1506062" y="1920979"/>
          <a:ext cx="5862926" cy="390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B76BC536-A1C0-546D-07A9-C743A74BDB8B}"/>
              </a:ext>
            </a:extLst>
          </p:cNvPr>
          <p:cNvSpPr txBox="1"/>
          <p:nvPr/>
        </p:nvSpPr>
        <p:spPr>
          <a:xfrm>
            <a:off x="5846645" y="4831283"/>
            <a:ext cx="976549" cy="646331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Local</a:t>
            </a:r>
          </a:p>
          <a:p>
            <a:pPr algn="ctr"/>
            <a:r>
              <a:rPr lang="fr-FR" b="1" dirty="0">
                <a:solidFill>
                  <a:schemeClr val="bg2"/>
                </a:solidFill>
              </a:rPr>
              <a:t>74,1%</a:t>
            </a:r>
          </a:p>
        </p:txBody>
      </p:sp>
      <p:pic>
        <p:nvPicPr>
          <p:cNvPr id="9" name="Espace réservé du contenu 5">
            <a:extLst>
              <a:ext uri="{FF2B5EF4-FFF2-40B4-BE49-F238E27FC236}">
                <a16:creationId xmlns:a16="http://schemas.microsoft.com/office/drawing/2014/main" id="{9359BDF7-AD2E-29F1-D181-1BC0F87BC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573"/>
          <a:stretch>
            <a:fillRect/>
          </a:stretch>
        </p:blipFill>
        <p:spPr>
          <a:xfrm>
            <a:off x="8084729" y="2026840"/>
            <a:ext cx="3773782" cy="3658504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531F4946-0753-29E0-3E2E-3B1FDF6FCCB0}"/>
              </a:ext>
            </a:extLst>
          </p:cNvPr>
          <p:cNvSpPr txBox="1"/>
          <p:nvPr/>
        </p:nvSpPr>
        <p:spPr>
          <a:xfrm>
            <a:off x="2567422" y="2465832"/>
            <a:ext cx="1055930" cy="461665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chemeClr val="bg2"/>
                </a:solidFill>
              </a:rPr>
              <a:t>International</a:t>
            </a:r>
          </a:p>
          <a:p>
            <a:pPr algn="ctr"/>
            <a:r>
              <a:rPr lang="fr-FR" sz="1200" b="1" dirty="0">
                <a:solidFill>
                  <a:schemeClr val="bg2"/>
                </a:solidFill>
              </a:rPr>
              <a:t>25,9%</a:t>
            </a:r>
          </a:p>
        </p:txBody>
      </p:sp>
      <p:pic>
        <p:nvPicPr>
          <p:cNvPr id="8" name="Image 7" descr="Une image contenant Police, Graphique, symbole, conception&#10;&#10;Le contenu généré par l’IA peut être incorrect.">
            <a:extLst>
              <a:ext uri="{FF2B5EF4-FFF2-40B4-BE49-F238E27FC236}">
                <a16:creationId xmlns:a16="http://schemas.microsoft.com/office/drawing/2014/main" id="{6E1FCECD-C994-4115-87A2-15A9814656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4" t="19343" r="17584" b="18056"/>
          <a:stretch>
            <a:fillRect/>
          </a:stretch>
        </p:blipFill>
        <p:spPr>
          <a:xfrm>
            <a:off x="185166" y="1464"/>
            <a:ext cx="961580" cy="84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Kantoorthema">
  <a:themeElements>
    <a:clrScheme name="VIA">
      <a:dk1>
        <a:srgbClr val="5B0F52"/>
      </a:dk1>
      <a:lt1>
        <a:srgbClr val="5B0F52"/>
      </a:lt1>
      <a:dk2>
        <a:srgbClr val="D7D7D7"/>
      </a:dk2>
      <a:lt2>
        <a:srgbClr val="FFFFFF"/>
      </a:lt2>
      <a:accent1>
        <a:srgbClr val="FCB400"/>
      </a:accent1>
      <a:accent2>
        <a:srgbClr val="FF7900"/>
      </a:accent2>
      <a:accent3>
        <a:srgbClr val="FF0060"/>
      </a:accent3>
      <a:accent4>
        <a:srgbClr val="CF30FF"/>
      </a:accent4>
      <a:accent5>
        <a:srgbClr val="E5007D"/>
      </a:accent5>
      <a:accent6>
        <a:srgbClr val="FFC800"/>
      </a:accent6>
      <a:hlink>
        <a:srgbClr val="0563C1"/>
      </a:hlink>
      <a:folHlink>
        <a:srgbClr val="954F72"/>
      </a:folHlink>
    </a:clrScheme>
    <a:fontScheme name="VI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A-Template.potx" id="{1175BD84-F585-47EE-A602-A4E17A1A56C5}" vid="{9DA5B007-1253-477D-BF17-83C0FFB6A57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11331</TotalTime>
  <Words>970</Words>
  <Application>Microsoft Macintosh PowerPoint</Application>
  <PresentationFormat>Grand écran</PresentationFormat>
  <Paragraphs>175</Paragraphs>
  <Slides>16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Calibri</vt:lpstr>
      <vt:lpstr>Century Gothic</vt:lpstr>
      <vt:lpstr>Tahoma</vt:lpstr>
      <vt:lpstr>Wingdings</vt:lpstr>
      <vt:lpstr>Kantoorthema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Impact of advertising and media on the Belgian economy</vt:lpstr>
      <vt:lpstr>TV and Radio create immediate and lasting effects</vt:lpstr>
      <vt:lpstr>The Belgian market mainly relies on local sales houses</vt:lpstr>
      <vt:lpstr>Ads on local media are the most trusted</vt:lpstr>
      <vt:lpstr>Streaming audio platforms add limited reach</vt:lpstr>
      <vt:lpstr>BVOD’s incremental reach keeps growing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Van der Herten</dc:creator>
  <cp:lastModifiedBy>Ludovic de Barrau</cp:lastModifiedBy>
  <cp:revision>111</cp:revision>
  <dcterms:created xsi:type="dcterms:W3CDTF">2019-06-26T08:46:02Z</dcterms:created>
  <dcterms:modified xsi:type="dcterms:W3CDTF">2026-02-26T13:20:21Z</dcterms:modified>
</cp:coreProperties>
</file>