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145704276" r:id="rId2"/>
    <p:sldId id="2147477178" r:id="rId3"/>
    <p:sldId id="2147477180" r:id="rId4"/>
    <p:sldId id="2147477179" r:id="rId5"/>
    <p:sldId id="2147477177" r:id="rId6"/>
    <p:sldId id="2147477175" r:id="rId7"/>
    <p:sldId id="2147477173" r:id="rId8"/>
    <p:sldId id="2147477172" r:id="rId9"/>
    <p:sldId id="2145704266" r:id="rId10"/>
    <p:sldId id="2147477170" r:id="rId11"/>
    <p:sldId id="2147477168" r:id="rId12"/>
    <p:sldId id="2147477169" r:id="rId13"/>
    <p:sldId id="21474771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F52"/>
    <a:srgbClr val="000000"/>
    <a:srgbClr val="5B405D"/>
    <a:srgbClr val="5B4152"/>
    <a:srgbClr val="F4BAED"/>
    <a:srgbClr val="FFA500"/>
    <a:srgbClr val="FF9100"/>
    <a:srgbClr val="FF7F00"/>
    <a:srgbClr val="FFAF50"/>
    <a:srgbClr val="C57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8" autoAdjust="0"/>
    <p:restoredTop sz="96287" autoAdjust="0"/>
  </p:normalViewPr>
  <p:slideViewPr>
    <p:cSldViewPr snapToGrid="0" showGuides="1">
      <p:cViewPr>
        <p:scale>
          <a:sx n="150" d="100"/>
          <a:sy n="150" d="100"/>
        </p:scale>
        <p:origin x="688" y="1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18+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0.24</c:v>
                </c:pt>
                <c:pt idx="1">
                  <c:v>0.12</c:v>
                </c:pt>
                <c:pt idx="2">
                  <c:v>0.09</c:v>
                </c:pt>
                <c:pt idx="3">
                  <c:v>0.17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AD4C-86A5-FB7D52E1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1834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0.35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2-404B-ADD5-E7ED1C60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3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562294238243"/>
          <c:y val="9.8365397927682535E-2"/>
          <c:w val="0.51841357608890981"/>
          <c:h val="0.7776201264735301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A7-6D42-A338-0983987AF891}"/>
              </c:ext>
            </c:extLst>
          </c:dPt>
          <c:dPt>
            <c:idx val="1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7-6D42-A338-0983987AF891}"/>
              </c:ext>
            </c:extLst>
          </c:dPt>
          <c:dPt>
            <c:idx val="2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7-6D42-A338-0983987AF891}"/>
              </c:ext>
            </c:extLst>
          </c:dPt>
          <c:dPt>
            <c:idx val="3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7-6D42-A338-0983987AF8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7-6D42-A338-0983987AF891}"/>
              </c:ext>
            </c:extLst>
          </c:dPt>
          <c:dLbls>
            <c:dLbl>
              <c:idx val="0"/>
              <c:layout>
                <c:manualLayout>
                  <c:x val="-0.23663269841713855"/>
                  <c:y val="-1.3238957216569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77E915-DC51-A943-9393-D7FD03C9AEB0}" type="CATEGORYNAME">
                      <a:rPr lang="en-US" sz="120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DD438F3D-C67B-7E4F-B4EF-F4E928F3A06E}" type="PERCENTAGE">
                      <a:rPr lang="en-US" sz="1200" b="1" baseline="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A7-6D42-A338-0983987AF891}"/>
                </c:ext>
              </c:extLst>
            </c:dLbl>
            <c:dLbl>
              <c:idx val="1"/>
              <c:layout>
                <c:manualLayout>
                  <c:x val="7.5181573159886383E-2"/>
                  <c:y val="-0.124312672311631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B11061-2535-9E41-A588-408EAC155B99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601F279A-F5AD-854A-94CD-EE95730EB90A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1745730506066"/>
                      <c:h val="0.16979989779218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A7-6D42-A338-0983987AF891}"/>
                </c:ext>
              </c:extLst>
            </c:dLbl>
            <c:dLbl>
              <c:idx val="2"/>
              <c:layout>
                <c:manualLayout>
                  <c:x val="0.12792721077750774"/>
                  <c:y val="-0.13205454718745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F52F5B-6E7A-C045-A695-1A21E97BF1B8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C9E875DA-6A17-0942-87C5-4BF7275B3A5C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A7-6D42-A338-0983987AF891}"/>
                </c:ext>
              </c:extLst>
            </c:dLbl>
            <c:dLbl>
              <c:idx val="3"/>
              <c:layout>
                <c:manualLayout>
                  <c:x val="0.17207397807852257"/>
                  <c:y val="-4.1005818939491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44047-407C-434D-98B0-0AD5F35E0F60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D01BC44D-A76D-1544-80AD-773B9E8AA049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9310607024547"/>
                      <c:h val="0.149837947754396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A7-6D42-A338-0983987AF8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635046585588324"/>
                      <c:h val="0.133990748781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EA7-6D42-A338-0983987AF8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Local Audiovisual</c:v>
                </c:pt>
                <c:pt idx="1">
                  <c:v>Local Publishing</c:v>
                </c:pt>
                <c:pt idx="2">
                  <c:v>Local OOH</c:v>
                </c:pt>
                <c:pt idx="3">
                  <c:v>Other Local</c:v>
                </c:pt>
                <c:pt idx="4">
                  <c:v>International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0.50470000000000004</c:v>
                </c:pt>
                <c:pt idx="1">
                  <c:v>7.8799999999999995E-2</c:v>
                </c:pt>
                <c:pt idx="2">
                  <c:v>0.10299999999999999</c:v>
                </c:pt>
                <c:pt idx="3">
                  <c:v>5.3600000000000002E-2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A7-6D42-A338-0983987A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0.62899651999999995</c:v>
                </c:pt>
                <c:pt idx="1">
                  <c:v>0.67748706800000003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8-4A04-A67D-08FBE3C17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0.10154410899999999</c:v>
                </c:pt>
                <c:pt idx="1">
                  <c:v>0.14434228299999999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8-4A04-A67D-08FBE3C17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4.9818403999999997E-2</c:v>
                </c:pt>
                <c:pt idx="1">
                  <c:v>3.3851930000000002E-2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8-4A04-A67D-08FBE3C1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0.56838594399999998</c:v>
                </c:pt>
                <c:pt idx="1">
                  <c:v>0.635750221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4-413B-A16A-2DEA62639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6.7582882999999996E-2</c:v>
                </c:pt>
                <c:pt idx="1">
                  <c:v>0.10632009000000001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13B-A16A-2DEA62639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5.5264826000000003E-2</c:v>
                </c:pt>
                <c:pt idx="1">
                  <c:v>3.9019941000000002E-2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4-413B-A16A-2DEA62639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169891725773148"/>
                  <c:y val="-0.17545592400263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8645677855659318"/>
                  <c:y val="0.1319778357737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3300846774963085"/>
                  <c:y val="3.3844039550195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4612144460515864"/>
                  <c:y val="-1.5230695539067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0715964850498628"/>
                  <c:y val="-8.6357443678307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30246437152586225"/>
                  <c:y val="-0.1715199849195654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400"/>
                    </a:pPr>
                    <a:fld id="{88A13385-1CC7-416C-8C05-78063C30873C}" type="CATEGORYNAME">
                      <a:rPr lang="en-US" sz="1400"/>
                      <a:pPr algn="r">
                        <a:defRPr sz="1400"/>
                      </a:pPr>
                      <a:t>[NOM DE CATÉGORIE]</a:t>
                    </a:fld>
                    <a:r>
                      <a:rPr lang="en-US" sz="1400"/>
                      <a:t>  </a:t>
                    </a:r>
                    <a:fld id="{87BFF746-E345-4C47-9CD6-33ACE7FBF81B}" type="VALUE">
                      <a:rPr lang="en-US" sz="1400"/>
                      <a:pPr algn="r">
                        <a:defRPr sz="1400"/>
                      </a:pPr>
                      <a:t>[VALEUR]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0.38517074344004321</c:v>
                </c:pt>
                <c:pt idx="1">
                  <c:v>0.20516922394240258</c:v>
                </c:pt>
                <c:pt idx="2">
                  <c:v>9.5899440478061398E-2</c:v>
                </c:pt>
                <c:pt idx="3">
                  <c:v>9.3120506445618964E-2</c:v>
                </c:pt>
                <c:pt idx="4">
                  <c:v>4.965378356081146E-2</c:v>
                </c:pt>
                <c:pt idx="5">
                  <c:v>8.628857202791532E-3</c:v>
                </c:pt>
                <c:pt idx="6">
                  <c:v>0.16235744493027096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357777918815693"/>
                  <c:y val="-0.148914693559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6766815925233722"/>
                  <c:y val="0.10188112538160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/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9688977338410105"/>
                  <c:y val="0.10019711565790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5175803039643541"/>
                  <c:y val="6.4392995790184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3534254685800288"/>
                  <c:y val="-3.8583216579784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5200317009869649"/>
                  <c:y val="-0.11843752403339765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/>
                    </a:pPr>
                    <a:fld id="{2B6CDE3E-2AC4-4636-A49D-0C8549CE9597}" type="CATEGORYNAME">
                      <a:rPr lang="en-US" sz="1400"/>
                      <a:pPr algn="ctr">
                        <a:defRPr sz="1400"/>
                      </a:pPr>
                      <a:t>[NOM DE CATÉGORIE]</a:t>
                    </a:fld>
                    <a:r>
                      <a:rPr lang="en-US" sz="1400" dirty="0"/>
                      <a:t> </a:t>
                    </a:r>
                    <a:fld id="{2ED844C3-3E3E-4F64-9516-550DD8D1B34F}" type="VALUE">
                      <a:rPr lang="en-US" sz="1400"/>
                      <a:pPr algn="ctr">
                        <a:defRPr sz="1400"/>
                      </a:pPr>
                      <a:t>[VALEUR]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3-C048-BAE7-8B7867246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0.32519968505280228</c:v>
                </c:pt>
                <c:pt idx="1">
                  <c:v>0.1394048912059653</c:v>
                </c:pt>
                <c:pt idx="2">
                  <c:v>0.101187607661521</c:v>
                </c:pt>
                <c:pt idx="3">
                  <c:v>9.4367292444358639E-2</c:v>
                </c:pt>
                <c:pt idx="4">
                  <c:v>5.3092626216358782E-2</c:v>
                </c:pt>
                <c:pt idx="5">
                  <c:v>1.3464248660745127E-2</c:v>
                </c:pt>
                <c:pt idx="6">
                  <c:v>0.2732836487582489</c:v>
                </c:pt>
                <c:pt idx="7" formatCode="_-* #,##0.0_-;\-* #,##0.0_-;_-* &quot;-&quot;??_-;_-@_-">
                  <c:v>0</c:v>
                </c:pt>
                <c:pt idx="8" formatCode="_-* #,##0.0_-;\-* #,##0.0_-;_-* &quot;-&quot;??_-;_-@_-">
                  <c:v>0</c:v>
                </c:pt>
                <c:pt idx="9" formatCode="_-* #,##0.0_-;\-* #,##0.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Live FM Radio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0.41567815032266014</c:v>
                </c:pt>
                <c:pt idx="1">
                  <c:v>0.36447099099400548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9-5642-B849-E36F7F22C9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Live DAB Radio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0.1304346652359536</c:v>
                </c:pt>
                <c:pt idx="1">
                  <c:v>0.25211777231558746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9-5642-B849-E36F7F22C9F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Live TV Radio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Feuil1!$D$2:$D$3</c:f>
              <c:numCache>
                <c:formatCode>0.0%</c:formatCode>
                <c:ptCount val="2"/>
                <c:pt idx="0">
                  <c:v>0.10390456574122107</c:v>
                </c:pt>
                <c:pt idx="1">
                  <c:v>9.0452654699242227E-2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9-5642-B849-E36F7F22C9F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Live via site/app radio station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Feuil1!$E$2:$E$3</c:f>
              <c:numCache>
                <c:formatCode>0.0%</c:formatCode>
                <c:ptCount val="2"/>
                <c:pt idx="0">
                  <c:v>0.10905487850995019</c:v>
                </c:pt>
                <c:pt idx="1">
                  <c:v>8.2661564693635226E-2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9-5642-B849-E36F7F22C9F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Live via radio platform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Feuil1!$F$2:$F$3</c:f>
              <c:numCache>
                <c:formatCode>0.0%</c:formatCode>
                <c:ptCount val="2"/>
                <c:pt idx="0">
                  <c:v>4.3657883818645625E-2</c:v>
                </c:pt>
                <c:pt idx="1">
                  <c:v>5.334996387985768E-2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9-5642-B849-E36F7F22C9F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Podcast (timeshift or original)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Feuil1!$G$2:$G$3</c:f>
              <c:numCache>
                <c:formatCode>0.0%</c:formatCode>
                <c:ptCount val="2"/>
                <c:pt idx="0">
                  <c:v>1.0247048202001084E-2</c:v>
                </c:pt>
                <c:pt idx="1">
                  <c:v>7.759816177049992E-3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9-5642-B849-E36F7F22C9F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Audio streaming services (free)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Feuil1!$H$2:$H$3</c:f>
              <c:numCache>
                <c:formatCode>0.0%</c:formatCode>
                <c:ptCount val="2"/>
                <c:pt idx="0">
                  <c:v>0.18702280816956843</c:v>
                </c:pt>
                <c:pt idx="1">
                  <c:v>0.14918723724062208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9-5642-B849-E36F7F22C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779536"/>
        <c:axId val="844781264"/>
      </c:barChart>
      <c:catAx>
        <c:axId val="8447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81264"/>
        <c:crosses val="autoZero"/>
        <c:auto val="1"/>
        <c:lblAlgn val="ctr"/>
        <c:lblOffset val="100"/>
        <c:noMultiLvlLbl val="0"/>
      </c:catAx>
      <c:valAx>
        <c:axId val="8447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87EE-ABF1-2663-A758-9571E9D5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388-BD07-8F95-DD61-EF6316FF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59AC8-3990-1ED5-113B-4A3F2F7C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6B3D-D7E9-C3B6-F9B0-50928E51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0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87EE-ABF1-2663-A758-9571E9D5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388-BD07-8F95-DD61-EF6316FF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59AC8-3990-1ED5-113B-4A3F2F7C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6B3D-D7E9-C3B6-F9B0-50928E51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4AC0-9E68-73D1-393F-3D1BF637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E3C23-B288-7AD6-99B8-18CA8A560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C2D79-64E1-17DB-0A1E-C28DC1B72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7960F-3FEC-8BC0-B252-87245B1DA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28C6-5427-BFA2-B05F-FBC36DB5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71200-B79B-6091-3F24-75D1371BA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79AF4-74C6-3654-29B8-7D3815464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192E4-4C7A-D785-EF46-F808BB9BF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A640-88B0-E35F-D579-70004D38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042C-6DCC-7E7C-4811-5B3E5A69C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181C9-3435-EB7A-92EC-970336141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322F-8CAE-1A57-11BA-E9BC137A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BF07-3F98-4288-BAA7-469EB395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D9AA6-08C3-B64B-3A29-5FDDD001F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6DBD4-8139-B37A-786D-58389EF04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7E79B-4E08-8890-94E9-06F9BB3C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ludovic@viabelgium.media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91C46A-589C-4BDB-07BE-9BF25E84FE1D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accent2"/>
                </a:solidFill>
              </a:rPr>
              <a:t>2026</a:t>
            </a:r>
            <a:endParaRPr lang="LID4096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08538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55366" y="2640705"/>
              <a:ext cx="2524835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835" h="2770496">
                  <a:moveTo>
                    <a:pt x="1255594" y="0"/>
                  </a:moveTo>
                  <a:cubicBezTo>
                    <a:pt x="1256351" y="445614"/>
                    <a:pt x="1257107" y="884811"/>
                    <a:pt x="1257864" y="1330425"/>
                  </a:cubicBezTo>
                  <a:lnTo>
                    <a:pt x="101589" y="626848"/>
                  </a:lnTo>
                  <a:lnTo>
                    <a:pt x="0" y="1064526"/>
                  </a:lnTo>
                  <a:lnTo>
                    <a:pt x="163773" y="2047164"/>
                  </a:lnTo>
                  <a:lnTo>
                    <a:pt x="1160059" y="2770496"/>
                  </a:lnTo>
                  <a:lnTo>
                    <a:pt x="2006221" y="2388359"/>
                  </a:lnTo>
                  <a:lnTo>
                    <a:pt x="2524835" y="1050878"/>
                  </a:lnTo>
                  <a:lnTo>
                    <a:pt x="2333767" y="409433"/>
                  </a:lnTo>
                  <a:lnTo>
                    <a:pt x="1651379" y="163773"/>
                  </a:lnTo>
                  <a:lnTo>
                    <a:pt x="125559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/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83 %</a:t>
              </a:r>
              <a:endParaRPr lang="LID4096" sz="2400" b="1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D8B527E-2DFB-D68A-A5E4-86B14DB24028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Belgium, 83% of all casted audio ads</a:t>
            </a:r>
            <a:br>
              <a:rPr lang="en-US" dirty="0"/>
            </a:br>
            <a:r>
              <a:rPr lang="en-US" dirty="0"/>
              <a:t>are delivered by Radio broadcasters</a:t>
            </a:r>
            <a:endParaRPr lang="LID4096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D3FAF0C-C47C-9E4D-C06F-F354380EDC9C}"/>
              </a:ext>
            </a:extLst>
          </p:cNvPr>
          <p:cNvCxnSpPr>
            <a:cxnSpLocks/>
          </p:cNvCxnSpPr>
          <p:nvPr/>
        </p:nvCxnSpPr>
        <p:spPr>
          <a:xfrm>
            <a:off x="3337214" y="1259078"/>
            <a:ext cx="8854786" cy="12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93ABE5-44D6-F339-997C-E315AE21D3E6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0B6B9B-BC21-8E7E-F59F-0EB1543A38C1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051FF90B-2547-5DC9-86C8-708B32782E90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89EF36D2-DB77-BE44-4052-18CB0742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18-34 – Estimation of time spent hearing ads : CIM RAM Sept. 23 - Aug. 24 – For Audio Streaming and Podcasts : VIA estimates.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06092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15639" y="2640705"/>
              <a:ext cx="2564562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155461 w 2516523"/>
                <a:gd name="connsiteY4" fmla="*/ 2047164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438094 w 2516523"/>
                <a:gd name="connsiteY4" fmla="*/ 2371360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95321 w 2564562"/>
                <a:gd name="connsiteY0" fmla="*/ 0 h 2770496"/>
                <a:gd name="connsiteX1" fmla="*/ 1297591 w 2564562"/>
                <a:gd name="connsiteY1" fmla="*/ 1330425 h 2770496"/>
                <a:gd name="connsiteX2" fmla="*/ 0 w 2564562"/>
                <a:gd name="connsiteY2" fmla="*/ 1541248 h 2770496"/>
                <a:gd name="connsiteX3" fmla="*/ 48039 w 2564562"/>
                <a:gd name="connsiteY3" fmla="*/ 1737857 h 2770496"/>
                <a:gd name="connsiteX4" fmla="*/ 486133 w 2564562"/>
                <a:gd name="connsiteY4" fmla="*/ 2371360 h 2770496"/>
                <a:gd name="connsiteX5" fmla="*/ 1199786 w 2564562"/>
                <a:gd name="connsiteY5" fmla="*/ 2770496 h 2770496"/>
                <a:gd name="connsiteX6" fmla="*/ 2045948 w 2564562"/>
                <a:gd name="connsiteY6" fmla="*/ 2388359 h 2770496"/>
                <a:gd name="connsiteX7" fmla="*/ 2564562 w 2564562"/>
                <a:gd name="connsiteY7" fmla="*/ 1050878 h 2770496"/>
                <a:gd name="connsiteX8" fmla="*/ 2373494 w 2564562"/>
                <a:gd name="connsiteY8" fmla="*/ 409433 h 2770496"/>
                <a:gd name="connsiteX9" fmla="*/ 1691106 w 2564562"/>
                <a:gd name="connsiteY9" fmla="*/ 163773 h 2770496"/>
                <a:gd name="connsiteX10" fmla="*/ 1295321 w 2564562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4562" h="2770496">
                  <a:moveTo>
                    <a:pt x="1295321" y="0"/>
                  </a:moveTo>
                  <a:cubicBezTo>
                    <a:pt x="1296078" y="445614"/>
                    <a:pt x="1296834" y="884811"/>
                    <a:pt x="1297591" y="1330425"/>
                  </a:cubicBezTo>
                  <a:lnTo>
                    <a:pt x="0" y="1541248"/>
                  </a:lnTo>
                  <a:lnTo>
                    <a:pt x="48039" y="1737857"/>
                  </a:lnTo>
                  <a:lnTo>
                    <a:pt x="486133" y="2371360"/>
                  </a:lnTo>
                  <a:lnTo>
                    <a:pt x="1199786" y="2770496"/>
                  </a:lnTo>
                  <a:lnTo>
                    <a:pt x="2045948" y="2388359"/>
                  </a:lnTo>
                  <a:lnTo>
                    <a:pt x="2564562" y="1050878"/>
                  </a:lnTo>
                  <a:lnTo>
                    <a:pt x="2373494" y="409433"/>
                  </a:lnTo>
                  <a:lnTo>
                    <a:pt x="1691106" y="163773"/>
                  </a:lnTo>
                  <a:lnTo>
                    <a:pt x="129532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71 %</a:t>
              </a:r>
              <a:endParaRPr lang="LID4096" sz="2400" b="1" dirty="0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/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AC77BA2-9DB8-5682-6761-7FEAFFA0160C}"/>
              </a:ext>
            </a:extLst>
          </p:cNvPr>
          <p:cNvSpPr txBox="1">
            <a:spLocks/>
          </p:cNvSpPr>
          <p:nvPr/>
        </p:nvSpPr>
        <p:spPr>
          <a:xfrm>
            <a:off x="2174789" y="57219"/>
            <a:ext cx="9871004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Among the </a:t>
            </a:r>
            <a:r>
              <a:rPr lang="en-US" b="1" dirty="0">
                <a:solidFill>
                  <a:schemeClr val="accent2"/>
                </a:solidFill>
              </a:rPr>
              <a:t>18-34</a:t>
            </a:r>
            <a:r>
              <a:rPr lang="en-US" dirty="0"/>
              <a:t> target group</a:t>
            </a:r>
            <a:br>
              <a:rPr lang="en-US" dirty="0"/>
            </a:br>
            <a:r>
              <a:rPr lang="en-US" dirty="0"/>
              <a:t>71% of audio adv. comes from radio broadcasters</a:t>
            </a:r>
            <a:endParaRPr lang="LID4096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3B7B3A5-5C81-711C-7FC4-EE07CA81890D}"/>
              </a:ext>
            </a:extLst>
          </p:cNvPr>
          <p:cNvCxnSpPr>
            <a:cxnSpLocks/>
          </p:cNvCxnSpPr>
          <p:nvPr/>
        </p:nvCxnSpPr>
        <p:spPr>
          <a:xfrm>
            <a:off x="2631989" y="1228098"/>
            <a:ext cx="95600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ABAFE4-D7E3-9BC1-9540-3949D521436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327C2D-9379-AC72-18AC-858FBBC0F266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6A983A71-886B-6EE3-B42B-DEE3AF015819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1123CAA5-7701-84B4-3CFA-E57A8AF1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6576" y="6260466"/>
            <a:ext cx="11534262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 : CIM Audio Time 2024 – Target 18-54 – Estimation of time spent hearing ads : CIM RAM Sept. 23 - Aug. 24 – For Audio Streaming and Podcasts : VIA estimates.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14C9C16-5530-82BB-3369-9615279AC113}"/>
              </a:ext>
            </a:extLst>
          </p:cNvPr>
          <p:cNvGraphicFramePr/>
          <p:nvPr/>
        </p:nvGraphicFramePr>
        <p:xfrm>
          <a:off x="2921876" y="1717642"/>
          <a:ext cx="8036296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24246CD-9EB8-BD69-F447-8840BF2010BF}"/>
              </a:ext>
            </a:extLst>
          </p:cNvPr>
          <p:cNvSpPr/>
          <p:nvPr/>
        </p:nvSpPr>
        <p:spPr>
          <a:xfrm>
            <a:off x="5245613" y="2597380"/>
            <a:ext cx="575475" cy="30397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514D0CB-7969-F053-01F9-A31FD2DC4BD2}"/>
              </a:ext>
            </a:extLst>
          </p:cNvPr>
          <p:cNvSpPr txBox="1"/>
          <p:nvPr/>
        </p:nvSpPr>
        <p:spPr>
          <a:xfrm>
            <a:off x="5180821" y="394796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80%</a:t>
            </a:r>
            <a:endParaRPr lang="LID4096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FA207-9350-F6C0-ADA0-75DF3CBEC3F2}"/>
              </a:ext>
            </a:extLst>
          </p:cNvPr>
          <p:cNvSpPr/>
          <p:nvPr/>
        </p:nvSpPr>
        <p:spPr>
          <a:xfrm>
            <a:off x="7676882" y="2452370"/>
            <a:ext cx="575475" cy="31847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6E6F3E4-FAD5-7C50-C7B5-E1A9F9320485}"/>
              </a:ext>
            </a:extLst>
          </p:cNvPr>
          <p:cNvSpPr txBox="1"/>
          <p:nvPr/>
        </p:nvSpPr>
        <p:spPr>
          <a:xfrm>
            <a:off x="7612090" y="3875456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84%</a:t>
            </a:r>
            <a:endParaRPr lang="LID4096" sz="1600" b="1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A519882-6616-A500-4965-135917945615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Radio Broadcasters share equivalent</a:t>
            </a:r>
            <a:br>
              <a:rPr lang="en-US" dirty="0"/>
            </a:br>
            <a:r>
              <a:rPr lang="en-US" dirty="0"/>
              <a:t>in North and South of the country</a:t>
            </a:r>
            <a:endParaRPr lang="LID4096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44BD7B-1631-092B-2F80-2E5582787B42}"/>
              </a:ext>
            </a:extLst>
          </p:cNvPr>
          <p:cNvCxnSpPr>
            <a:cxnSpLocks/>
          </p:cNvCxnSpPr>
          <p:nvPr/>
        </p:nvCxnSpPr>
        <p:spPr>
          <a:xfrm>
            <a:off x="3719384" y="1260372"/>
            <a:ext cx="84726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EA63C7-A444-8946-BFD4-469E25DD43A1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7E1034-79E2-E64D-C81B-AAFB3D561DD0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DA2CF770-8E22-0515-BC70-92BDE24399A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A365DE9-090C-2D61-CB67-1541BB6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" name="Image 20" descr="Une image contenant capture d’écran, art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0A66950A-B7B5-47AA-9104-6BA20CEB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278" cy="7543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1C113A-67D3-C95E-6E3A-32CF6ADCE363}"/>
              </a:ext>
            </a:extLst>
          </p:cNvPr>
          <p:cNvSpPr txBox="1">
            <a:spLocks/>
          </p:cNvSpPr>
          <p:nvPr/>
        </p:nvSpPr>
        <p:spPr>
          <a:xfrm>
            <a:off x="4866404" y="578907"/>
            <a:ext cx="6603669" cy="78180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About VIA</a:t>
            </a:r>
            <a:endParaRPr lang="LID4096" sz="4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E4697-BA7D-B5B1-2775-AC6397581410}"/>
              </a:ext>
            </a:extLst>
          </p:cNvPr>
          <p:cNvSpPr/>
          <p:nvPr/>
        </p:nvSpPr>
        <p:spPr>
          <a:xfrm>
            <a:off x="0" y="5693228"/>
            <a:ext cx="12217277" cy="11647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9EDB1BC-1F4B-402D-E1D2-47054BEB5EED}"/>
              </a:ext>
            </a:extLst>
          </p:cNvPr>
          <p:cNvSpPr txBox="1">
            <a:spLocks/>
          </p:cNvSpPr>
          <p:nvPr/>
        </p:nvSpPr>
        <p:spPr>
          <a:xfrm>
            <a:off x="4866404" y="1673904"/>
            <a:ext cx="6603669" cy="3679905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/>
              <a:t>VIA unites the sales </a:t>
            </a:r>
            <a:r>
              <a:rPr lang="en-US" sz="1800" dirty="0" err="1"/>
              <a:t>organisations</a:t>
            </a:r>
            <a:r>
              <a:rPr lang="en-US" sz="1800" dirty="0"/>
              <a:t> of the Belgian Audio-Visual media (Video, Audio, Cinema), and has the following goals: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nl-BE" sz="18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Stimulate consultation between the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Connect in order to develop new initiatives in the market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Facilitate consultation about technology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Promote the power of our media, by setting up joint research that support our current offer &amp; future developments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Support the setup of measurement and reporting of media, help to achieve consensus and bring together our experts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• Represent its members towards other associations</a:t>
            </a:r>
            <a:endParaRPr lang="LID4096" sz="18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ACB4720-B370-0072-3D97-D86377DA2240}"/>
              </a:ext>
            </a:extLst>
          </p:cNvPr>
          <p:cNvSpPr txBox="1">
            <a:spLocks/>
          </p:cNvSpPr>
          <p:nvPr/>
        </p:nvSpPr>
        <p:spPr>
          <a:xfrm>
            <a:off x="847220" y="3559629"/>
            <a:ext cx="3153525" cy="1794180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b="1" dirty="0"/>
              <a:t>Contact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Ludovic de Barrau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Secretary General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hlinkClick r:id="rId4"/>
              </a:rPr>
              <a:t>ludovic@viabelgium.media</a:t>
            </a:r>
            <a:endParaRPr lang="nl-BE" sz="18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/>
              <a:t>Thinkvia.be</a:t>
            </a:r>
            <a:endParaRPr lang="LID4096" sz="18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CA5A8A3-5B47-6107-5FF8-5CB625362417}"/>
              </a:ext>
            </a:extLst>
          </p:cNvPr>
          <p:cNvGrpSpPr/>
          <p:nvPr/>
        </p:nvGrpSpPr>
        <p:grpSpPr>
          <a:xfrm>
            <a:off x="721926" y="5873382"/>
            <a:ext cx="10723434" cy="792242"/>
            <a:chOff x="312268" y="5225083"/>
            <a:chExt cx="11133092" cy="8225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79A612-E4B7-04B2-27FD-0282E8235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68" y="5225083"/>
              <a:ext cx="1486864" cy="782468"/>
            </a:xfrm>
            <a:prstGeom prst="rect">
              <a:avLst/>
            </a:prstGeom>
          </p:spPr>
        </p:pic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90DF3C80-B6CB-F821-8C59-1763D0EF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288" r="2707"/>
            <a:stretch/>
          </p:blipFill>
          <p:spPr>
            <a:xfrm>
              <a:off x="2031980" y="5505158"/>
              <a:ext cx="2340353" cy="456245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0FED8D6A-1F1E-090C-6B76-E50FD0FE8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55" r="2744" b="19144"/>
            <a:stretch/>
          </p:blipFill>
          <p:spPr>
            <a:xfrm>
              <a:off x="9717360" y="5339225"/>
              <a:ext cx="1728000" cy="708365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8170D6F-21A2-D250-9187-6E296EDB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029" y="5571280"/>
              <a:ext cx="3026482" cy="324000"/>
            </a:xfrm>
            <a:prstGeom prst="rect">
              <a:avLst/>
            </a:prstGeom>
          </p:spPr>
        </p:pic>
        <p:pic>
          <p:nvPicPr>
            <p:cNvPr id="8" name="Image 7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569195F1-2B46-C0BB-5081-F21C0C35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51"/>
            <a:stretch>
              <a:fillRect/>
            </a:stretch>
          </p:blipFill>
          <p:spPr>
            <a:xfrm>
              <a:off x="4671748" y="5404563"/>
              <a:ext cx="1486866" cy="642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B3-E314-2665-5258-BB7836F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F784F1C-CBBF-028C-C71E-45AA7507F69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215FDA-589A-E54F-284E-D6F3926951E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E2422-0914-FFEE-A0E3-B023BD5D3297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B75-9B71-F7CE-6D75-F11ECE9E25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Thinkbox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/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Tapestry Research 2025. </a:t>
            </a: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Q. : </a:t>
            </a:r>
            <a:r>
              <a:rPr lang="fr-BE" sz="1100" dirty="0" err="1"/>
              <a:t>Thinking</a:t>
            </a:r>
            <a:r>
              <a:rPr lang="fr-BE" sz="1100" dirty="0"/>
              <a:t> about </a:t>
            </a:r>
            <a:r>
              <a:rPr lang="fr-BE" sz="1100" dirty="0" err="1"/>
              <a:t>different</a:t>
            </a:r>
            <a:r>
              <a:rPr lang="fr-BE" sz="1100" dirty="0"/>
              <a:t> places in </a:t>
            </a:r>
            <a:r>
              <a:rPr lang="fr-BE" sz="1100" dirty="0" err="1"/>
              <a:t>which</a:t>
            </a:r>
            <a:r>
              <a:rPr lang="fr-BE" sz="1100" dirty="0"/>
              <a:t> </a:t>
            </a:r>
            <a:r>
              <a:rPr lang="fr-BE" sz="1100" dirty="0" err="1"/>
              <a:t>you</a:t>
            </a:r>
            <a:r>
              <a:rPr lang="fr-BE" sz="1100" dirty="0"/>
              <a:t> </a:t>
            </a:r>
            <a:r>
              <a:rPr lang="fr-BE" sz="1100" dirty="0" err="1"/>
              <a:t>see</a:t>
            </a:r>
            <a:r>
              <a:rPr lang="fr-BE" sz="1100" dirty="0"/>
              <a:t> </a:t>
            </a:r>
            <a:r>
              <a:rPr lang="fr-BE" sz="1100" dirty="0" err="1"/>
              <a:t>advertising</a:t>
            </a:r>
            <a:r>
              <a:rPr lang="fr-BE" sz="1100" dirty="0"/>
              <a:t>, </a:t>
            </a:r>
            <a:r>
              <a:rPr lang="fr-BE" sz="1100" dirty="0" err="1"/>
              <a:t>please</a:t>
            </a:r>
            <a:r>
              <a:rPr lang="fr-BE" sz="1100" dirty="0"/>
              <a:t> tell us how </a:t>
            </a:r>
            <a:r>
              <a:rPr lang="fr-BE" sz="1100" dirty="0" err="1"/>
              <a:t>you</a:t>
            </a:r>
            <a:r>
              <a:rPr lang="fr-BE" sz="1100" dirty="0"/>
              <a:t> </a:t>
            </a:r>
            <a:r>
              <a:rPr lang="fr-BE" sz="1100" dirty="0" err="1"/>
              <a:t>feel</a:t>
            </a:r>
            <a:r>
              <a:rPr lang="fr-BE" sz="1100" dirty="0"/>
              <a:t> [TRUSTED] about brands </a:t>
            </a:r>
            <a:r>
              <a:rPr lang="fr-BE" sz="1100" dirty="0" err="1"/>
              <a:t>that</a:t>
            </a:r>
            <a:r>
              <a:rPr lang="fr-BE" sz="1100" dirty="0"/>
              <a:t> </a:t>
            </a:r>
            <a:r>
              <a:rPr lang="fr-BE" sz="1100" dirty="0" err="1"/>
              <a:t>advertise</a:t>
            </a:r>
            <a:r>
              <a:rPr lang="fr-BE" sz="1100" dirty="0"/>
              <a:t> [TYPE OF AD]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6090C8D-98BD-0E1D-892F-1FE7551A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8C2C31-A1DD-1781-4CE5-573A7EB96F10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/>
              <a:t>Twice</a:t>
            </a:r>
            <a:r>
              <a:rPr lang="fr-BE" sz="2800" dirty="0"/>
              <a:t> as </a:t>
            </a:r>
            <a:r>
              <a:rPr lang="fr-BE" sz="2800" dirty="0" err="1"/>
              <a:t>many</a:t>
            </a:r>
            <a:r>
              <a:rPr lang="fr-BE" sz="2800" dirty="0"/>
              <a:t> people trust brands </a:t>
            </a:r>
            <a:r>
              <a:rPr lang="fr-BE" sz="2800" dirty="0" err="1"/>
              <a:t>advertised</a:t>
            </a:r>
            <a:r>
              <a:rPr lang="fr-BE" sz="2800" dirty="0"/>
              <a:t> on TV </a:t>
            </a:r>
            <a:r>
              <a:rPr lang="fr-BE" sz="2800" dirty="0" err="1"/>
              <a:t>than</a:t>
            </a:r>
            <a:r>
              <a:rPr lang="fr-BE" sz="2800" dirty="0"/>
              <a:t> YouTube</a:t>
            </a:r>
            <a:endParaRPr lang="LID4096" sz="2800" dirty="0"/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55A1100B-7C7A-ABD8-B758-4728FD4DE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593262"/>
              </p:ext>
            </p:extLst>
          </p:nvPr>
        </p:nvGraphicFramePr>
        <p:xfrm>
          <a:off x="1431172" y="2097102"/>
          <a:ext cx="6047699" cy="36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4264E4C-92A2-2652-7934-D182A5DF31AB}"/>
              </a:ext>
            </a:extLst>
          </p:cNvPr>
          <p:cNvCxnSpPr>
            <a:cxnSpLocks/>
          </p:cNvCxnSpPr>
          <p:nvPr/>
        </p:nvCxnSpPr>
        <p:spPr>
          <a:xfrm>
            <a:off x="1481667" y="784324"/>
            <a:ext cx="107222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5">
            <a:extLst>
              <a:ext uri="{FF2B5EF4-FFF2-40B4-BE49-F238E27FC236}">
                <a16:creationId xmlns:a16="http://schemas.microsoft.com/office/drawing/2014/main" id="{8DF5727B-722A-4294-DF74-1795E0746473}"/>
              </a:ext>
            </a:extLst>
          </p:cNvPr>
          <p:cNvSpPr txBox="1"/>
          <p:nvPr/>
        </p:nvSpPr>
        <p:spPr>
          <a:xfrm>
            <a:off x="1407795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bg1"/>
                </a:solidFill>
              </a:rPr>
              <a:t>% of people that trust brands that advertise on…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DE97580F-613C-186F-68D8-0F923400571F}"/>
              </a:ext>
            </a:extLst>
          </p:cNvPr>
          <p:cNvSpPr/>
          <p:nvPr/>
        </p:nvSpPr>
        <p:spPr>
          <a:xfrm>
            <a:off x="4388950" y="2122503"/>
            <a:ext cx="614851" cy="26647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/>
                </a:solidFill>
              </a:rPr>
              <a:t>18+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99F5982-186C-0126-D82E-B29D990B5FB3}"/>
              </a:ext>
            </a:extLst>
          </p:cNvPr>
          <p:cNvGrpSpPr/>
          <p:nvPr/>
        </p:nvGrpSpPr>
        <p:grpSpPr>
          <a:xfrm>
            <a:off x="8175021" y="3465984"/>
            <a:ext cx="3583856" cy="2370667"/>
            <a:chOff x="7175953" y="3699933"/>
            <a:chExt cx="3583856" cy="2370667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4F4ADBB7-90EC-6551-6919-0E99099C4CE1}"/>
                </a:ext>
              </a:extLst>
            </p:cNvPr>
            <p:cNvGrpSpPr/>
            <p:nvPr/>
          </p:nvGrpSpPr>
          <p:grpSpPr>
            <a:xfrm>
              <a:off x="7213600" y="3793747"/>
              <a:ext cx="3503877" cy="2183039"/>
              <a:chOff x="7255932" y="3821131"/>
              <a:chExt cx="3503877" cy="2183039"/>
            </a:xfrm>
          </p:grpSpPr>
          <p:graphicFrame>
            <p:nvGraphicFramePr>
              <p:cNvPr id="37" name="Graphique 36">
                <a:extLst>
                  <a:ext uri="{FF2B5EF4-FFF2-40B4-BE49-F238E27FC236}">
                    <a16:creationId xmlns:a16="http://schemas.microsoft.com/office/drawing/2014/main" id="{D30C8330-9D28-EE39-3F0F-8480578C63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4709349"/>
                  </p:ext>
                </p:extLst>
              </p:nvPr>
            </p:nvGraphicFramePr>
            <p:xfrm>
              <a:off x="7255932" y="3821131"/>
              <a:ext cx="3503877" cy="20991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357CD7F7-17F9-5514-5EE0-32E55F233010}"/>
                  </a:ext>
                </a:extLst>
              </p:cNvPr>
              <p:cNvSpPr/>
              <p:nvPr/>
            </p:nvSpPr>
            <p:spPr>
              <a:xfrm>
                <a:off x="8875056" y="3846532"/>
                <a:ext cx="582211" cy="2163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bg2"/>
                    </a:solidFill>
                  </a:rPr>
                  <a:t>18-34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186114E-D461-22E2-0E9E-06FA20607765}"/>
                  </a:ext>
                </a:extLst>
              </p:cNvPr>
              <p:cNvSpPr txBox="1"/>
              <p:nvPr/>
            </p:nvSpPr>
            <p:spPr>
              <a:xfrm>
                <a:off x="8238067" y="5665616"/>
                <a:ext cx="5854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YouTube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3CFA117B-D2FD-4B0A-CB19-51A0ED81FEAB}"/>
                  </a:ext>
                </a:extLst>
              </p:cNvPr>
              <p:cNvSpPr txBox="1"/>
              <p:nvPr/>
            </p:nvSpPr>
            <p:spPr>
              <a:xfrm>
                <a:off x="9875533" y="5665616"/>
                <a:ext cx="774571" cy="33855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 err="1">
                    <a:solidFill>
                      <a:schemeClr val="tx2">
                        <a:lumMod val="90000"/>
                      </a:schemeClr>
                    </a:solidFill>
                  </a:rPr>
                  <a:t>Newspapers</a:t>
                </a:r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Magazines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1C1D85A-3766-B280-ADC4-C8EA17E0A39A}"/>
                  </a:ext>
                </a:extLst>
              </p:cNvPr>
              <p:cNvSpPr txBox="1"/>
              <p:nvPr/>
            </p:nvSpPr>
            <p:spPr>
              <a:xfrm>
                <a:off x="9402203" y="5665616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Radio/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podcasts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62BE93-2277-AA00-6EF4-1E88BB0604A3}"/>
                </a:ext>
              </a:extLst>
            </p:cNvPr>
            <p:cNvSpPr/>
            <p:nvPr/>
          </p:nvSpPr>
          <p:spPr>
            <a:xfrm>
              <a:off x="10524067" y="5717098"/>
              <a:ext cx="235742" cy="203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09FEB3-2E22-2F98-6D9A-5F8E80566E94}"/>
                </a:ext>
              </a:extLst>
            </p:cNvPr>
            <p:cNvSpPr/>
            <p:nvPr/>
          </p:nvSpPr>
          <p:spPr>
            <a:xfrm>
              <a:off x="7175953" y="3699933"/>
              <a:ext cx="3579171" cy="23706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94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3B92A-85CD-EC05-D7F2-276E47E9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2D7FA-4EC8-A269-A94F-A9A02A08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3FD0DC-4FFE-3E01-3F97-DF92C1FCB487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2C8B3-1D12-5AD3-10C3-A67FA49F79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bg2"/>
                </a:solidFill>
              </a:rPr>
              <a:t>2025</a:t>
            </a:r>
            <a:endParaRPr lang="LID4096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8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B3-E314-2665-5258-BB7836F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215FDA-589A-E54F-284E-D6F3926951E7}"/>
              </a:ext>
            </a:extLst>
          </p:cNvPr>
          <p:cNvSpPr/>
          <p:nvPr/>
        </p:nvSpPr>
        <p:spPr>
          <a:xfrm>
            <a:off x="0" y="6454800"/>
            <a:ext cx="12192000" cy="40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E2422-0914-FFEE-A0E3-B023BD5D3297}"/>
              </a:ext>
            </a:extLst>
          </p:cNvPr>
          <p:cNvSpPr txBox="1"/>
          <p:nvPr/>
        </p:nvSpPr>
        <p:spPr>
          <a:xfrm>
            <a:off x="4368298" y="6457890"/>
            <a:ext cx="3455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2"/>
                </a:solidFill>
              </a:rPr>
              <a:t>POWER SLIDES</a:t>
            </a:r>
            <a:r>
              <a:rPr lang="nl-BE" sz="2000" dirty="0">
                <a:solidFill>
                  <a:schemeClr val="bg2"/>
                </a:solidFill>
              </a:rPr>
              <a:t> 2025</a:t>
            </a:r>
            <a:endParaRPr lang="LID4096" sz="20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3A1F8-E6AF-C5A0-056C-B136FAE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/>
              <a:t>Impact of </a:t>
            </a:r>
            <a:r>
              <a:rPr lang="fr-BE" dirty="0" err="1"/>
              <a:t>advertising</a:t>
            </a:r>
            <a:r>
              <a:rPr lang="fr-BE" dirty="0"/>
              <a:t> and media on the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economy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B75-9B71-F7CE-6D75-F11ECE9E25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Econopolis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/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Ortelius model (based on nominal numbers)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E1C9ED5-24AE-86E3-311C-0DFE003344AE}"/>
              </a:ext>
            </a:extLst>
          </p:cNvPr>
          <p:cNvCxnSpPr>
            <a:cxnSpLocks/>
          </p:cNvCxnSpPr>
          <p:nvPr/>
        </p:nvCxnSpPr>
        <p:spPr>
          <a:xfrm>
            <a:off x="1883044" y="784324"/>
            <a:ext cx="103208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764243C-0418-D7F7-81B8-047E72C4DEE5}"/>
              </a:ext>
            </a:extLst>
          </p:cNvPr>
          <p:cNvSpPr>
            <a:spLocks noChangeAspect="1"/>
          </p:cNvSpPr>
          <p:nvPr/>
        </p:nvSpPr>
        <p:spPr>
          <a:xfrm>
            <a:off x="4378270" y="1208887"/>
            <a:ext cx="6048000" cy="40059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0">
                <a:schemeClr val="tx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3ADE7B7-CEAE-4AF3-FC12-2217958C15A6}"/>
              </a:ext>
            </a:extLst>
          </p:cNvPr>
          <p:cNvSpPr>
            <a:spLocks noChangeAspect="1"/>
          </p:cNvSpPr>
          <p:nvPr/>
        </p:nvSpPr>
        <p:spPr>
          <a:xfrm>
            <a:off x="4615929" y="2041885"/>
            <a:ext cx="2340000" cy="23400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772F6E-4C96-A3AD-61D0-16D7219AABD3}"/>
              </a:ext>
            </a:extLst>
          </p:cNvPr>
          <p:cNvSpPr txBox="1"/>
          <p:nvPr/>
        </p:nvSpPr>
        <p:spPr>
          <a:xfrm>
            <a:off x="4773344" y="2688665"/>
            <a:ext cx="20251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2"/>
                </a:solidFill>
              </a:rPr>
              <a:t>Direct Impact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</a:rPr>
              <a:t>€ 4,1 </a:t>
            </a:r>
            <a:r>
              <a:rPr lang="fr-FR" sz="2400" b="1" dirty="0" err="1">
                <a:solidFill>
                  <a:schemeClr val="bg2"/>
                </a:solidFill>
              </a:rPr>
              <a:t>bn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06206-0830-BAB0-849E-5916735A1F62}"/>
              </a:ext>
            </a:extLst>
          </p:cNvPr>
          <p:cNvSpPr txBox="1"/>
          <p:nvPr/>
        </p:nvSpPr>
        <p:spPr>
          <a:xfrm>
            <a:off x="8714545" y="5143800"/>
            <a:ext cx="3389546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300" dirty="0" err="1"/>
              <a:t>Informed</a:t>
            </a:r>
            <a:r>
              <a:rPr lang="fr-FR" sz="1300" dirty="0"/>
              <a:t> </a:t>
            </a:r>
            <a:r>
              <a:rPr lang="fr-FR" sz="1300" dirty="0" err="1"/>
              <a:t>consumers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 err="1"/>
              <a:t>Enhanced</a:t>
            </a:r>
            <a:r>
              <a:rPr lang="fr-FR" sz="1300" dirty="0"/>
              <a:t> </a:t>
            </a:r>
            <a:r>
              <a:rPr lang="fr-FR" sz="1300" dirty="0" err="1"/>
              <a:t>competition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Multiplier-</a:t>
            </a:r>
            <a:r>
              <a:rPr lang="fr-FR" sz="1300" dirty="0" err="1"/>
              <a:t>effects</a:t>
            </a:r>
            <a:r>
              <a:rPr lang="fr-FR" sz="1300" dirty="0"/>
              <a:t> </a:t>
            </a:r>
            <a:r>
              <a:rPr lang="fr-FR" sz="1300" dirty="0" err="1"/>
              <a:t>broader</a:t>
            </a:r>
            <a:r>
              <a:rPr lang="fr-FR" sz="1300" dirty="0"/>
              <a:t> </a:t>
            </a:r>
            <a:r>
              <a:rPr lang="fr-FR" sz="1300" dirty="0" err="1"/>
              <a:t>economy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National </a:t>
            </a:r>
            <a:r>
              <a:rPr lang="fr-FR" sz="1300" dirty="0" err="1"/>
              <a:t>visibility</a:t>
            </a:r>
            <a:r>
              <a:rPr lang="fr-FR" sz="1300" dirty="0"/>
              <a:t> and </a:t>
            </a:r>
            <a:r>
              <a:rPr lang="fr-FR" sz="1300" dirty="0" err="1"/>
              <a:t>reputation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New export </a:t>
            </a:r>
            <a:r>
              <a:rPr lang="fr-FR" sz="1300" dirty="0" err="1"/>
              <a:t>markets</a:t>
            </a:r>
            <a:r>
              <a:rPr lang="fr-FR" sz="1300" dirty="0"/>
              <a:t>, FDI, </a:t>
            </a:r>
            <a:r>
              <a:rPr lang="fr-FR" sz="1300" dirty="0" err="1"/>
              <a:t>tourism</a:t>
            </a:r>
            <a:r>
              <a:rPr lang="fr-FR" sz="1300" dirty="0"/>
              <a:t>, talent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4AFE01-3A9F-9F8A-C254-5775D068F8ED}"/>
              </a:ext>
            </a:extLst>
          </p:cNvPr>
          <p:cNvSpPr txBox="1"/>
          <p:nvPr/>
        </p:nvSpPr>
        <p:spPr>
          <a:xfrm>
            <a:off x="1715904" y="4635988"/>
            <a:ext cx="3057440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Broadcasting and </a:t>
            </a:r>
            <a:r>
              <a:rPr lang="fr-FR" sz="1300" dirty="0" err="1">
                <a:solidFill>
                  <a:schemeClr val="accent3"/>
                </a:solidFill>
              </a:rPr>
              <a:t>publishing</a:t>
            </a:r>
            <a:r>
              <a:rPr lang="fr-FR" sz="1300" dirty="0">
                <a:solidFill>
                  <a:schemeClr val="accent3"/>
                </a:solidFill>
              </a:rPr>
              <a:t>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Information </a:t>
            </a:r>
            <a:r>
              <a:rPr lang="fr-FR" sz="1300" dirty="0" err="1">
                <a:solidFill>
                  <a:schemeClr val="accent3"/>
                </a:solidFill>
              </a:rPr>
              <a:t>technology</a:t>
            </a:r>
            <a:r>
              <a:rPr lang="fr-FR" sz="1300" dirty="0">
                <a:solidFill>
                  <a:schemeClr val="accent3"/>
                </a:solidFill>
              </a:rPr>
              <a:t>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Advertising </a:t>
            </a:r>
            <a:r>
              <a:rPr lang="fr-FR" sz="1300" dirty="0" err="1">
                <a:solidFill>
                  <a:schemeClr val="accent3"/>
                </a:solidFill>
              </a:rPr>
              <a:t>agencies</a:t>
            </a:r>
            <a:endParaRPr lang="fr-FR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Film, TV and </a:t>
            </a:r>
            <a:r>
              <a:rPr lang="fr-FR" sz="1300" dirty="0" err="1">
                <a:solidFill>
                  <a:schemeClr val="accent3"/>
                </a:solidFill>
              </a:rPr>
              <a:t>video</a:t>
            </a:r>
            <a:r>
              <a:rPr lang="fr-FR" sz="1300" dirty="0">
                <a:solidFill>
                  <a:schemeClr val="accent3"/>
                </a:solidFill>
              </a:rPr>
              <a:t> production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PR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DFA9B9-7568-D563-139F-186F458A0B8F}"/>
              </a:ext>
            </a:extLst>
          </p:cNvPr>
          <p:cNvSpPr txBox="1"/>
          <p:nvPr/>
        </p:nvSpPr>
        <p:spPr>
          <a:xfrm>
            <a:off x="7568173" y="2688665"/>
            <a:ext cx="22927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2"/>
                </a:solidFill>
              </a:rPr>
              <a:t>Broader</a:t>
            </a:r>
            <a:r>
              <a:rPr lang="fr-FR" sz="2400" dirty="0">
                <a:solidFill>
                  <a:schemeClr val="bg2"/>
                </a:solidFill>
              </a:rPr>
              <a:t> Impact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</a:rPr>
              <a:t>€ 15,1 </a:t>
            </a:r>
            <a:r>
              <a:rPr lang="fr-FR" sz="2400" b="1" dirty="0" err="1">
                <a:solidFill>
                  <a:schemeClr val="bg2"/>
                </a:solidFill>
              </a:rPr>
              <a:t>bn</a:t>
            </a:r>
            <a:endParaRPr lang="fr-FR" sz="2400" b="1" dirty="0">
              <a:solidFill>
                <a:schemeClr val="bg2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7F17EBF-2BD9-7024-25F0-84C2A5138CB7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998563" y="4039200"/>
            <a:ext cx="960051" cy="5967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37CA7F7-B195-6518-9B8E-35123E765D5D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749800" y="4039200"/>
            <a:ext cx="208814" cy="1302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7E1C634-F70C-8B82-F1C1-A0D6566A1C26}"/>
              </a:ext>
            </a:extLst>
          </p:cNvPr>
          <p:cNvCxnSpPr>
            <a:cxnSpLocks/>
          </p:cNvCxnSpPr>
          <p:nvPr/>
        </p:nvCxnSpPr>
        <p:spPr>
          <a:xfrm flipH="1" flipV="1">
            <a:off x="9407471" y="4712163"/>
            <a:ext cx="309966" cy="431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9C32F7-52F2-77A5-415E-C3B6C2F5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CE83-8CE6-C120-5D4B-274A70FE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4BBCC15-14F1-FA15-7C9B-2B7187B66BA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00D438-A897-2DCB-2338-4D9C507D0BD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008F1-45B9-EDB2-7C38-2DF71B0CAA9E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BC03E5-64EC-5DF7-66C2-9D7E998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/>
              <a:t>TV and Radio </a:t>
            </a:r>
            <a:r>
              <a:rPr lang="fr-BE" dirty="0" err="1"/>
              <a:t>create</a:t>
            </a:r>
            <a:r>
              <a:rPr lang="fr-BE" dirty="0"/>
              <a:t> </a:t>
            </a:r>
            <a:r>
              <a:rPr lang="fr-BE" dirty="0" err="1"/>
              <a:t>immediate</a:t>
            </a:r>
            <a:r>
              <a:rPr lang="fr-BE" dirty="0"/>
              <a:t> </a:t>
            </a:r>
            <a:r>
              <a:rPr lang="fr-BE" b="1" dirty="0"/>
              <a:t>and</a:t>
            </a:r>
            <a:r>
              <a:rPr lang="fr-BE" dirty="0"/>
              <a:t> lasting </a:t>
            </a:r>
            <a:r>
              <a:rPr lang="fr-BE" dirty="0" err="1"/>
              <a:t>effects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97817-A4CB-3F03-5B2D-89EECBAE17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System 1 &amp; Effie – The Creative Dividend – 1.265 Europe, US, UK &amp; Ireland campaigns between 2007-2023 from Effie Case Library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DE9A14C-6DF1-9B42-C7C3-2047D46AD39F}"/>
              </a:ext>
            </a:extLst>
          </p:cNvPr>
          <p:cNvCxnSpPr>
            <a:cxnSpLocks/>
          </p:cNvCxnSpPr>
          <p:nvPr/>
        </p:nvCxnSpPr>
        <p:spPr>
          <a:xfrm>
            <a:off x="2447927" y="784324"/>
            <a:ext cx="975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texte, reçu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3EEEB6B6-1731-1307-4466-1C6C96BC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99" y="1275091"/>
            <a:ext cx="9700011" cy="46341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79A779-4E9B-F009-931F-77D99B858CFC}"/>
              </a:ext>
            </a:extLst>
          </p:cNvPr>
          <p:cNvSpPr/>
          <p:nvPr/>
        </p:nvSpPr>
        <p:spPr>
          <a:xfrm>
            <a:off x="7636747" y="2714710"/>
            <a:ext cx="1034980" cy="162000"/>
          </a:xfrm>
          <a:prstGeom prst="rect">
            <a:avLst/>
          </a:prstGeom>
          <a:solidFill>
            <a:srgbClr val="F4BAED">
              <a:alpha val="33333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9178E-D80C-695B-FF7B-E825AA11EF6B}"/>
              </a:ext>
            </a:extLst>
          </p:cNvPr>
          <p:cNvSpPr/>
          <p:nvPr/>
        </p:nvSpPr>
        <p:spPr>
          <a:xfrm>
            <a:off x="10023976" y="3728372"/>
            <a:ext cx="1296000" cy="162000"/>
          </a:xfrm>
          <a:prstGeom prst="rect">
            <a:avLst/>
          </a:prstGeom>
          <a:solidFill>
            <a:srgbClr val="F4BAED">
              <a:alpha val="33333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9DBD9-CB63-3C4F-F836-F05F7EE3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AFDB-E6B9-62B5-3422-6D33C7B7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31A5E4E-CF35-E15E-6C31-5DADAE7B688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2B530-D946-D505-AD30-99459D3159A6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20B10E-C79E-E80A-01C7-F92F308A9E95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0FF52-FE84-F32B-75CF-A5C624CA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/>
              <a:t>The </a:t>
            </a:r>
            <a:r>
              <a:rPr lang="fr-BE" dirty="0" err="1"/>
              <a:t>Belgian</a:t>
            </a:r>
            <a:r>
              <a:rPr lang="fr-BE" dirty="0"/>
              <a:t> </a:t>
            </a:r>
            <a:r>
              <a:rPr lang="fr-BE" dirty="0" err="1"/>
              <a:t>market</a:t>
            </a:r>
            <a:r>
              <a:rPr lang="fr-BE" dirty="0"/>
              <a:t> </a:t>
            </a:r>
            <a:r>
              <a:rPr lang="fr-BE" dirty="0" err="1"/>
              <a:t>mainly</a:t>
            </a:r>
            <a:r>
              <a:rPr lang="fr-BE" dirty="0"/>
              <a:t> relies on local sales </a:t>
            </a:r>
            <a:r>
              <a:rPr lang="fr-BE" dirty="0" err="1"/>
              <a:t>houses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211B7-F5A5-0744-E27D-2CF90022D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UMA-UBA Benchmark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841B65F-002E-2872-47D3-3A4BE88DF865}"/>
              </a:ext>
            </a:extLst>
          </p:cNvPr>
          <p:cNvCxnSpPr>
            <a:cxnSpLocks/>
          </p:cNvCxnSpPr>
          <p:nvPr/>
        </p:nvCxnSpPr>
        <p:spPr>
          <a:xfrm>
            <a:off x="2119257" y="784324"/>
            <a:ext cx="100727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F403F496-D3EB-F7EA-BE29-728BC3EDC9AB}"/>
              </a:ext>
            </a:extLst>
          </p:cNvPr>
          <p:cNvSpPr txBox="1"/>
          <p:nvPr/>
        </p:nvSpPr>
        <p:spPr>
          <a:xfrm>
            <a:off x="2033193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bg1"/>
                </a:solidFill>
              </a:rPr>
              <a:t>% media net spends 2024</a:t>
            </a:r>
          </a:p>
        </p:txBody>
      </p:sp>
      <p:sp>
        <p:nvSpPr>
          <p:cNvPr id="17" name="Secteurs 16">
            <a:extLst>
              <a:ext uri="{FF2B5EF4-FFF2-40B4-BE49-F238E27FC236}">
                <a16:creationId xmlns:a16="http://schemas.microsoft.com/office/drawing/2014/main" id="{A6E29546-0DE9-4E09-FC0F-6224EDCDA0C6}"/>
              </a:ext>
            </a:extLst>
          </p:cNvPr>
          <p:cNvSpPr/>
          <p:nvPr/>
        </p:nvSpPr>
        <p:spPr>
          <a:xfrm rot="16200000">
            <a:off x="2446992" y="1738906"/>
            <a:ext cx="4080036" cy="4152237"/>
          </a:xfrm>
          <a:prstGeom prst="pie">
            <a:avLst>
              <a:gd name="adj1" fmla="val 0"/>
              <a:gd name="adj2" fmla="val 159510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CE78C07-7371-47DD-2EB4-D5473360F1F3}"/>
              </a:ext>
            </a:extLst>
          </p:cNvPr>
          <p:cNvGraphicFramePr/>
          <p:nvPr/>
        </p:nvGraphicFramePr>
        <p:xfrm>
          <a:off x="1506062" y="1920979"/>
          <a:ext cx="5862926" cy="39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B76BC536-A1C0-546D-07A9-C743A74BDB8B}"/>
              </a:ext>
            </a:extLst>
          </p:cNvPr>
          <p:cNvSpPr txBox="1"/>
          <p:nvPr/>
        </p:nvSpPr>
        <p:spPr>
          <a:xfrm>
            <a:off x="5846645" y="4831283"/>
            <a:ext cx="976549" cy="64633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Local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74,1%</a:t>
            </a:r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9359BDF7-AD2E-29F1-D181-1BC0F87BC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3"/>
          <a:stretch>
            <a:fillRect/>
          </a:stretch>
        </p:blipFill>
        <p:spPr>
          <a:xfrm>
            <a:off x="8084729" y="2026840"/>
            <a:ext cx="3773782" cy="365850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31F4946-0753-29E0-3E2E-3B1FDF6FCCB0}"/>
              </a:ext>
            </a:extLst>
          </p:cNvPr>
          <p:cNvSpPr txBox="1"/>
          <p:nvPr/>
        </p:nvSpPr>
        <p:spPr>
          <a:xfrm>
            <a:off x="2567422" y="2465832"/>
            <a:ext cx="1055930" cy="46166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2"/>
                </a:solidFill>
              </a:rPr>
              <a:t>International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</a:rPr>
              <a:t>25,9%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D26139E-27F4-7BE7-B1C3-EE1B9A27C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14AD-0F9A-39DD-BED3-5172A3603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2E3759-7E18-C43E-BB26-3168ED24D381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D0DAB9-4FBD-DFBE-E2A6-F64061107B40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28A17-F32F-491B-DE52-1AE6151D2CDE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A53DE4-02EE-CD7E-AD5D-944F37FC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76105"/>
            <a:ext cx="9127638" cy="540000"/>
          </a:xfrm>
        </p:spPr>
        <p:txBody>
          <a:bodyPr anchor="ctr"/>
          <a:lstStyle/>
          <a:p>
            <a:r>
              <a:rPr lang="en-US" dirty="0"/>
              <a:t>Ads on local media are the most trusted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0628-9F06-EE15-379C-A16C30C809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77586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</a:t>
            </a: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RTL AdAlliance – Study “The New Life of the Living Room” 2025. </a:t>
            </a:r>
            <a:r>
              <a:rPr lang="nl-BE" dirty="0">
                <a:latin typeface="Sofia Pro Light"/>
                <a:cs typeface="+mn-cs"/>
              </a:rPr>
              <a:t>Basis : Users of the platforms. Europe 14 countries</a:t>
            </a:r>
          </a:p>
          <a:p>
            <a:pPr marL="0" indent="0" algn="ctr">
              <a:lnSpc>
                <a:spcPct val="100000"/>
              </a:lnSpc>
              <a:buClrTx/>
              <a:buSzTx/>
              <a:buNone/>
              <a:defRPr/>
            </a:pPr>
            <a:r>
              <a:rPr lang="en-GB" sz="1200" noProof="0" dirty="0">
                <a:solidFill>
                  <a:schemeClr val="bg1"/>
                </a:solidFill>
              </a:rPr>
              <a:t>Q. : How much do you trust a brand that you don’t know after seeing or hearing an ad on these different media?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CFC0196-F438-0743-7426-AF80556CBB03}"/>
              </a:ext>
            </a:extLst>
          </p:cNvPr>
          <p:cNvCxnSpPr>
            <a:cxnSpLocks/>
          </p:cNvCxnSpPr>
          <p:nvPr/>
        </p:nvCxnSpPr>
        <p:spPr>
          <a:xfrm>
            <a:off x="2786231" y="803170"/>
            <a:ext cx="94057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EA830689-4419-A58B-A993-7CEB95D42B94}"/>
              </a:ext>
            </a:extLst>
          </p:cNvPr>
          <p:cNvSpPr txBox="1"/>
          <p:nvPr/>
        </p:nvSpPr>
        <p:spPr>
          <a:xfrm>
            <a:off x="2703150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bg1"/>
                </a:solidFill>
              </a:rPr>
              <a:t>% of people that trust a brand (somewhat or very much) after seeing or hearing an ad</a:t>
            </a:r>
          </a:p>
        </p:txBody>
      </p:sp>
      <p:pic>
        <p:nvPicPr>
          <p:cNvPr id="21" name="Image 20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324B4A4F-C27E-A0CA-21DB-B56D1DB6F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91" y="1507561"/>
            <a:ext cx="4829429" cy="448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7A1A5-0405-15E9-5AB5-DE322B3F4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1AE0-F98D-D806-7C4E-CF3FA9B1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5170-19CB-52C4-331D-0BA1D95A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370" y="176105"/>
            <a:ext cx="9127638" cy="540000"/>
          </a:xfrm>
        </p:spPr>
        <p:txBody>
          <a:bodyPr anchor="ctr"/>
          <a:lstStyle/>
          <a:p>
            <a:r>
              <a:rPr lang="en-US" dirty="0"/>
              <a:t>Streaming audio platforms add limited reach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F6FF-7BBC-9705-DBD9-FE8A04A539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Source : CIM Audio Time 2024 &amp; 2025, on target 18-54.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Hypothesis:  % of FREE streamers is the same in the Exclusive versus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Overlapper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fia Pro Light"/>
                <a:ea typeface="+mn-ea"/>
                <a:cs typeface="+mn-cs"/>
              </a:rPr>
              <a:t> category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fia Pro Ligh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17EF223-15F9-C807-E1DC-539D5230B3EA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FEA44AE0-68E9-B4DD-9554-9D5F26D1432A}"/>
              </a:ext>
            </a:extLst>
          </p:cNvPr>
          <p:cNvSpPr txBox="1"/>
          <p:nvPr/>
        </p:nvSpPr>
        <p:spPr>
          <a:xfrm>
            <a:off x="3695239" y="1534037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41" name="ZoneTexte 46">
            <a:extLst>
              <a:ext uri="{FF2B5EF4-FFF2-40B4-BE49-F238E27FC236}">
                <a16:creationId xmlns:a16="http://schemas.microsoft.com/office/drawing/2014/main" id="{DC41039C-3E81-32B7-ACBD-6C53A86586DC}"/>
              </a:ext>
            </a:extLst>
          </p:cNvPr>
          <p:cNvSpPr txBox="1"/>
          <p:nvPr/>
        </p:nvSpPr>
        <p:spPr>
          <a:xfrm>
            <a:off x="8965279" y="1534037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AC80412-FB7B-3D6B-AA11-7A7CCB9CDFF0}"/>
              </a:ext>
            </a:extLst>
          </p:cNvPr>
          <p:cNvGraphicFramePr/>
          <p:nvPr/>
        </p:nvGraphicFramePr>
        <p:xfrm>
          <a:off x="2382630" y="2263172"/>
          <a:ext cx="5618747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B4C44963-3BF2-E3A8-0BF9-8AE2748063C2}"/>
              </a:ext>
            </a:extLst>
          </p:cNvPr>
          <p:cNvSpPr/>
          <p:nvPr/>
        </p:nvSpPr>
        <p:spPr>
          <a:xfrm>
            <a:off x="3653579" y="2929174"/>
            <a:ext cx="405328" cy="2260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0A85C7-D1B0-086D-D5A9-6BED14EF5209}"/>
              </a:ext>
            </a:extLst>
          </p:cNvPr>
          <p:cNvSpPr/>
          <p:nvPr/>
        </p:nvSpPr>
        <p:spPr>
          <a:xfrm>
            <a:off x="5308189" y="2656893"/>
            <a:ext cx="405328" cy="2532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4674D48-19D7-98E8-9F86-3118180D8C5B}"/>
              </a:ext>
            </a:extLst>
          </p:cNvPr>
          <p:cNvGraphicFramePr/>
          <p:nvPr/>
        </p:nvGraphicFramePr>
        <p:xfrm>
          <a:off x="7671486" y="2252181"/>
          <a:ext cx="3717591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3C10C94B-3EDB-33D8-8D1F-9A66F310C5F0}"/>
              </a:ext>
            </a:extLst>
          </p:cNvPr>
          <p:cNvSpPr/>
          <p:nvPr/>
        </p:nvSpPr>
        <p:spPr>
          <a:xfrm>
            <a:off x="10657205" y="2878665"/>
            <a:ext cx="405328" cy="2298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94B561-2C92-2996-09C3-7BA57FA9F3B6}"/>
              </a:ext>
            </a:extLst>
          </p:cNvPr>
          <p:cNvSpPr/>
          <p:nvPr/>
        </p:nvSpPr>
        <p:spPr>
          <a:xfrm>
            <a:off x="8942435" y="3203516"/>
            <a:ext cx="405328" cy="197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9AD2C6-91BF-2BAF-F1BC-2BBCD59CA91E}"/>
              </a:ext>
            </a:extLst>
          </p:cNvPr>
          <p:cNvSpPr txBox="1"/>
          <p:nvPr/>
        </p:nvSpPr>
        <p:spPr>
          <a:xfrm>
            <a:off x="4007048" y="283944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D6D0C5-3211-CD48-E1D0-E4DBCD3A24D3}"/>
              </a:ext>
            </a:extLst>
          </p:cNvPr>
          <p:cNvSpPr txBox="1"/>
          <p:nvPr/>
        </p:nvSpPr>
        <p:spPr>
          <a:xfrm>
            <a:off x="5684887" y="2571874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82%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8944D6-D6E8-BE9B-1ABD-86F19CFFF9EC}"/>
              </a:ext>
            </a:extLst>
          </p:cNvPr>
          <p:cNvSpPr txBox="1"/>
          <p:nvPr/>
        </p:nvSpPr>
        <p:spPr>
          <a:xfrm>
            <a:off x="9321064" y="311387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64%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B5E3DD-86EB-C084-A77D-A1AE4BD8DBBA}"/>
              </a:ext>
            </a:extLst>
          </p:cNvPr>
          <p:cNvSpPr txBox="1"/>
          <p:nvPr/>
        </p:nvSpPr>
        <p:spPr>
          <a:xfrm>
            <a:off x="10998903" y="284630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74%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4F0B6F-6E08-CA7E-A6EF-1E69F143F974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B2BDC8-7ED2-CE5A-EA05-15DAD6AFDB4B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CD96CD1-0CB1-3F59-3DCE-D9374088B5C5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509BE531-4482-D574-3213-D7038C2AE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3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19" y="176671"/>
            <a:ext cx="8065640" cy="540000"/>
          </a:xfrm>
        </p:spPr>
        <p:txBody>
          <a:bodyPr anchor="ctr"/>
          <a:lstStyle/>
          <a:p>
            <a:r>
              <a:rPr lang="en-US" dirty="0"/>
              <a:t>BVOD’s incremental reach keeps growing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 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nl-BE" sz="1200" dirty="0">
                <a:solidFill>
                  <a:schemeClr val="bg1"/>
                </a:solidFill>
              </a:rPr>
              <a:t>CIM ToVA planner, 18-54, Feb. 2025. 330 GRP. Budget split TV/BVOD 2025 : 85/15 in the South and 80/20 in </a:t>
            </a:r>
            <a:r>
              <a:rPr lang="nl-BE" sz="1200" dirty="0" err="1">
                <a:solidFill>
                  <a:schemeClr val="bg1"/>
                </a:solidFill>
              </a:rPr>
              <a:t>the</a:t>
            </a:r>
            <a:r>
              <a:rPr lang="nl-BE" sz="1200" dirty="0">
                <a:solidFill>
                  <a:schemeClr val="bg1"/>
                </a:solidFill>
              </a:rPr>
              <a:t> North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30F11A-1E52-7680-FC18-76788EA96BFD}"/>
              </a:ext>
            </a:extLst>
          </p:cNvPr>
          <p:cNvGrpSpPr/>
          <p:nvPr/>
        </p:nvGrpSpPr>
        <p:grpSpPr>
          <a:xfrm>
            <a:off x="1804077" y="2347788"/>
            <a:ext cx="4750101" cy="3150054"/>
            <a:chOff x="2273641" y="2347788"/>
            <a:chExt cx="4750101" cy="315005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346F111-77DB-8D50-0D2A-BF2FF5254C34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84E56BD-F5DB-77B9-3615-3B15C8A44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477" y="2790636"/>
              <a:ext cx="1944000" cy="1944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C3CD71-9E9C-F192-F1FD-7FA1FAACAA06}"/>
                </a:ext>
              </a:extLst>
            </p:cNvPr>
            <p:cNvSpPr/>
            <p:nvPr/>
          </p:nvSpPr>
          <p:spPr>
            <a:xfrm rot="693511">
              <a:off x="3926185" y="2812278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5663B-7808-42CD-E7C5-7E9C255AA4AD}"/>
                </a:ext>
              </a:extLst>
            </p:cNvPr>
            <p:cNvSpPr/>
            <p:nvPr/>
          </p:nvSpPr>
          <p:spPr>
            <a:xfrm rot="20329416">
              <a:off x="3900786" y="35561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5878898-C2E8-1310-86D9-BC2A8A50261C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50%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A4284F-0EB8-F6BF-E1AC-ADBE81CE5CD2}"/>
                </a:ext>
              </a:extLst>
            </p:cNvPr>
            <p:cNvSpPr/>
            <p:nvPr/>
          </p:nvSpPr>
          <p:spPr>
            <a:xfrm>
              <a:off x="4141504" y="2897663"/>
              <a:ext cx="1729946" cy="17299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24%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DBC8476-5EFC-6F3E-DE49-AB298BF0BD93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62%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8E9034F-36E1-3ED1-81C3-5E2AAB3DEA1D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12%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D3FE4936-885B-E7D9-9E9A-C3E802B33149}"/>
              </a:ext>
            </a:extLst>
          </p:cNvPr>
          <p:cNvSpPr txBox="1"/>
          <p:nvPr/>
        </p:nvSpPr>
        <p:spPr>
          <a:xfrm>
            <a:off x="3609869" y="1458731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NORTH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7E476C-037E-E602-9C1A-67649D4602AF}"/>
              </a:ext>
            </a:extLst>
          </p:cNvPr>
          <p:cNvGrpSpPr/>
          <p:nvPr/>
        </p:nvGrpSpPr>
        <p:grpSpPr>
          <a:xfrm>
            <a:off x="7056145" y="2347788"/>
            <a:ext cx="4750101" cy="3150054"/>
            <a:chOff x="2273641" y="2347788"/>
            <a:chExt cx="4750101" cy="315005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B7891F1-B807-4894-9F48-34DB71578D66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1B60B5F-4047-849A-1AFA-2355D5341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146" y="2897663"/>
              <a:ext cx="1750474" cy="175047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727E21-6A17-CECA-824E-8C96F893AC89}"/>
                </a:ext>
              </a:extLst>
            </p:cNvPr>
            <p:cNvSpPr/>
            <p:nvPr/>
          </p:nvSpPr>
          <p:spPr>
            <a:xfrm rot="1252937">
              <a:off x="3915766" y="2866937"/>
              <a:ext cx="1388378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B1A5D9-AA5C-680E-8D1F-C3F20521E5EC}"/>
                </a:ext>
              </a:extLst>
            </p:cNvPr>
            <p:cNvSpPr/>
            <p:nvPr/>
          </p:nvSpPr>
          <p:spPr>
            <a:xfrm rot="20096874">
              <a:off x="3900786" y="35180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7D3186C-B7F3-8C9E-5E54-CC8F30D1BC5F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52%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1C8B544-E6E8-E80A-8BBA-2B912615AB56}"/>
                </a:ext>
              </a:extLst>
            </p:cNvPr>
            <p:cNvSpPr/>
            <p:nvPr/>
          </p:nvSpPr>
          <p:spPr>
            <a:xfrm>
              <a:off x="4141504" y="3002860"/>
              <a:ext cx="1519552" cy="15195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14%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DA39646-EFA1-ED7A-A318-F2CE392E1386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59%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BDE64AF-3D1A-733F-A07A-9A72CB0B12D6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6,5%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4D007B1-18D8-3E0B-064E-205270AF4044}"/>
              </a:ext>
            </a:extLst>
          </p:cNvPr>
          <p:cNvSpPr txBox="1"/>
          <p:nvPr/>
        </p:nvSpPr>
        <p:spPr>
          <a:xfrm>
            <a:off x="8869023" y="1458731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SOUTH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8B54954-7F61-A753-652D-18CADC5B56E6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280B119-B11B-4ED1-E2AF-73CEFB7128E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8CFCB2-789B-168B-3504-5FE7FF2E7BB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3FCB546-3058-CB92-965E-FACA61C89C3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96363D5-DA94-48DE-B651-3DFE0794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9" y="57219"/>
            <a:ext cx="1044000" cy="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6062</TotalTime>
  <Words>763</Words>
  <Application>Microsoft Macintosh PowerPoint</Application>
  <PresentationFormat>Grand écran</PresentationFormat>
  <Paragraphs>142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Sofia Pro Light</vt:lpstr>
      <vt:lpstr>Tahoma</vt:lpstr>
      <vt:lpstr>Wingdings</vt:lpstr>
      <vt:lpstr>Kantoorthema</vt:lpstr>
      <vt:lpstr>Présentation PowerPoint</vt:lpstr>
      <vt:lpstr>Présentation PowerPoint</vt:lpstr>
      <vt:lpstr>Présentation PowerPoint</vt:lpstr>
      <vt:lpstr>Impact of advertising and media on the Belgian economy</vt:lpstr>
      <vt:lpstr>TV and Radio create immediate and lasting effects</vt:lpstr>
      <vt:lpstr>The Belgian market mainly relies on local sales houses</vt:lpstr>
      <vt:lpstr>Ads on local media are the most trusted</vt:lpstr>
      <vt:lpstr>Streaming audio platforms add limited reach</vt:lpstr>
      <vt:lpstr>BVOD’s incremental reach keeps growing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101</cp:revision>
  <dcterms:created xsi:type="dcterms:W3CDTF">2019-06-26T08:46:02Z</dcterms:created>
  <dcterms:modified xsi:type="dcterms:W3CDTF">2026-01-12T19:59:17Z</dcterms:modified>
</cp:coreProperties>
</file>