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145704276" r:id="rId2"/>
    <p:sldId id="2147477171" r:id="rId3"/>
    <p:sldId id="2147477172" r:id="rId4"/>
    <p:sldId id="2145704266" r:id="rId5"/>
    <p:sldId id="2147477170" r:id="rId6"/>
    <p:sldId id="2147477168" r:id="rId7"/>
    <p:sldId id="2147477169" r:id="rId8"/>
    <p:sldId id="21474771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69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13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0.62899651999999995</c:v>
                </c:pt>
                <c:pt idx="1">
                  <c:v>0.67748706800000003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8-4A04-A67D-08FBE3C17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0.10154410899999999</c:v>
                </c:pt>
                <c:pt idx="1">
                  <c:v>0.14434228299999999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8-4A04-A67D-08FBE3C17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4.9818403999999997E-2</c:v>
                </c:pt>
                <c:pt idx="1">
                  <c:v>3.3851930000000002E-2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8-4A04-A67D-08FBE3C1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0.56838594399999998</c:v>
                </c:pt>
                <c:pt idx="1">
                  <c:v>0.635750221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4-413B-A16A-2DEA62639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6.7582882999999996E-2</c:v>
                </c:pt>
                <c:pt idx="1">
                  <c:v>0.10632009000000001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13B-A16A-2DEA62639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5.5264826000000003E-2</c:v>
                </c:pt>
                <c:pt idx="1">
                  <c:v>3.9019941000000002E-2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4-413B-A16A-2DEA62639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169891725773148"/>
                  <c:y val="-0.17545592400263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8645677855659318"/>
                  <c:y val="0.1319778357737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3300846774963085"/>
                  <c:y val="3.3844039550195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4612144460515864"/>
                  <c:y val="-1.5230695539067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0715964850498628"/>
                  <c:y val="-8.6357443678307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30246437152586225"/>
                  <c:y val="-0.1715199849195654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400"/>
                    </a:pPr>
                    <a:fld id="{88A13385-1CC7-416C-8C05-78063C30873C}" type="CATEGORYNAME">
                      <a:rPr lang="en-US" sz="1400"/>
                      <a:pPr algn="r">
                        <a:defRPr sz="1400"/>
                      </a:pPr>
                      <a:t>[NOM DE CATÉGORIE]</a:t>
                    </a:fld>
                    <a:r>
                      <a:rPr lang="en-US" sz="1400"/>
                      <a:t>  </a:t>
                    </a:r>
                    <a:fld id="{87BFF746-E345-4C47-9CD6-33ACE7FBF81B}" type="VALUE">
                      <a:rPr lang="en-US" sz="1400"/>
                      <a:pPr algn="r">
                        <a:defRPr sz="1400"/>
                      </a:pPr>
                      <a:t>[VALEUR]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0.38517074344004321</c:v>
                </c:pt>
                <c:pt idx="1">
                  <c:v>0.20516922394240258</c:v>
                </c:pt>
                <c:pt idx="2">
                  <c:v>9.5899440478061398E-2</c:v>
                </c:pt>
                <c:pt idx="3">
                  <c:v>9.3120506445618964E-2</c:v>
                </c:pt>
                <c:pt idx="4">
                  <c:v>4.965378356081146E-2</c:v>
                </c:pt>
                <c:pt idx="5">
                  <c:v>8.628857202791532E-3</c:v>
                </c:pt>
                <c:pt idx="6">
                  <c:v>0.16235744493027096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357777918815693"/>
                  <c:y val="-0.148914693559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6766815925233722"/>
                  <c:y val="0.10188112538160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9688977338410105"/>
                  <c:y val="0.10019711565790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5175803039643541"/>
                  <c:y val="6.4392995790184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3534254685800288"/>
                  <c:y val="-3.8583216579784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5200317009869649"/>
                  <c:y val="-0.11843752403339765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3-C048-BAE7-8B7867246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0.32519968505280228</c:v>
                </c:pt>
                <c:pt idx="1">
                  <c:v>0.1394048912059653</c:v>
                </c:pt>
                <c:pt idx="2">
                  <c:v>0.101187607661521</c:v>
                </c:pt>
                <c:pt idx="3">
                  <c:v>9.4367292444358639E-2</c:v>
                </c:pt>
                <c:pt idx="4">
                  <c:v>5.3092626216358782E-2</c:v>
                </c:pt>
                <c:pt idx="5">
                  <c:v>1.3464248660745127E-2</c:v>
                </c:pt>
                <c:pt idx="6">
                  <c:v>0.2732836487582489</c:v>
                </c:pt>
                <c:pt idx="7" formatCode="_-* #,##0.0_-;\-* #,##0.0_-;_-* &quot;-&quot;??_-;_-@_-">
                  <c:v>0</c:v>
                </c:pt>
                <c:pt idx="8" formatCode="_-* #,##0.0_-;\-* #,##0.0_-;_-* &quot;-&quot;??_-;_-@_-">
                  <c:v>0</c:v>
                </c:pt>
                <c:pt idx="9" formatCode="_-* #,##0.0_-;\-* #,##0.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Live FM Radio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0.41567815032266014</c:v>
                </c:pt>
                <c:pt idx="1">
                  <c:v>0.36447099099400548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9-5642-B849-E36F7F22C9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Live DAB Radio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0.1304346652359536</c:v>
                </c:pt>
                <c:pt idx="1">
                  <c:v>0.25211777231558746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9-5642-B849-E36F7F22C9F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Live TV Radio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Feuil1!$D$2:$D$3</c:f>
              <c:numCache>
                <c:formatCode>0.0%</c:formatCode>
                <c:ptCount val="2"/>
                <c:pt idx="0">
                  <c:v>0.10390456574122107</c:v>
                </c:pt>
                <c:pt idx="1">
                  <c:v>9.0452654699242227E-2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9-5642-B849-E36F7F22C9F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Live via site/app radio station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Feuil1!$E$2:$E$3</c:f>
              <c:numCache>
                <c:formatCode>0.0%</c:formatCode>
                <c:ptCount val="2"/>
                <c:pt idx="0">
                  <c:v>0.10905487850995019</c:v>
                </c:pt>
                <c:pt idx="1">
                  <c:v>8.2661564693635226E-2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9-5642-B849-E36F7F22C9F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Live via radio platform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Feuil1!$F$2:$F$3</c:f>
              <c:numCache>
                <c:formatCode>0.0%</c:formatCode>
                <c:ptCount val="2"/>
                <c:pt idx="0">
                  <c:v>4.3657883818645625E-2</c:v>
                </c:pt>
                <c:pt idx="1">
                  <c:v>5.334996387985768E-2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9-5642-B849-E36F7F22C9F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Podcast (timeshift or original)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Feuil1!$G$2:$G$3</c:f>
              <c:numCache>
                <c:formatCode>0.0%</c:formatCode>
                <c:ptCount val="2"/>
                <c:pt idx="0">
                  <c:v>1.0247048202001084E-2</c:v>
                </c:pt>
                <c:pt idx="1">
                  <c:v>7.759816177049992E-3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9-5642-B849-E36F7F22C9F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Audio streaming services (free)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Feuil1!$H$2:$H$3</c:f>
              <c:numCache>
                <c:formatCode>0.0%</c:formatCode>
                <c:ptCount val="2"/>
                <c:pt idx="0">
                  <c:v>0.18702280816956843</c:v>
                </c:pt>
                <c:pt idx="1">
                  <c:v>0.14918723724062208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9-5642-B849-E36F7F22C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779536"/>
        <c:axId val="844781264"/>
      </c:barChart>
      <c:catAx>
        <c:axId val="8447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81264"/>
        <c:crosses val="autoZero"/>
        <c:auto val="1"/>
        <c:lblAlgn val="ctr"/>
        <c:lblOffset val="100"/>
        <c:noMultiLvlLbl val="0"/>
      </c:catAx>
      <c:valAx>
        <c:axId val="8447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B71E-1972-3BDD-3B46-6884B402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DB9AF-A523-0483-8E1D-452E7835E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F0582-335A-74DB-9E61-35D04B2FE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A78A-7FE7-FC2D-A8C7-247CB028E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BF07-3F98-4288-BAA7-469EB395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D9AA6-08C3-B64B-3A29-5FDDD001F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6DBD4-8139-B37A-786D-58389EF04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7E79B-4E08-8890-94E9-06F9BB3C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0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ludovic@viabelgium.med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91C46A-589C-4BDB-07BE-9BF25E84FE1D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accent2"/>
                </a:solidFill>
              </a:rPr>
              <a:t>2025</a:t>
            </a:r>
            <a:endParaRPr lang="LID4096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77CE-1189-CD44-0C9A-9EBD8D44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A23CC4D-9EDF-46BD-2238-F39889E701FD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6E1B9A-F801-0B1E-3850-4AC66E83EFEE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7DDE79-F983-065F-201B-0B026AB50879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F58605-C6AB-6FF4-8A4D-6FD3BF1B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76105"/>
            <a:ext cx="9127638" cy="540000"/>
          </a:xfrm>
        </p:spPr>
        <p:txBody>
          <a:bodyPr anchor="ctr"/>
          <a:lstStyle/>
          <a:p>
            <a:r>
              <a:rPr lang="en-US" dirty="0"/>
              <a:t>Ads on local media are the most trusted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CD77-6645-365D-DDE4-482F6FB196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RTL AdAlliance – Study “The New Life of the Living Room” 2025. </a:t>
            </a:r>
            <a:r>
              <a:rPr lang="nl-BE" dirty="0">
                <a:latin typeface="Sofia Pro Light"/>
                <a:cs typeface="+mn-cs"/>
              </a:rPr>
              <a:t>Basis : Users of the platforms. Europe 14 countries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49698A7-B10B-2A2D-D0CD-92F8373F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ADBBB59-040D-C2F6-C870-12B7B9FCA37B}"/>
              </a:ext>
            </a:extLst>
          </p:cNvPr>
          <p:cNvCxnSpPr>
            <a:cxnSpLocks/>
          </p:cNvCxnSpPr>
          <p:nvPr/>
        </p:nvCxnSpPr>
        <p:spPr>
          <a:xfrm>
            <a:off x="2786231" y="803170"/>
            <a:ext cx="94057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7C29E006-CAC4-970B-BD67-BC5E0551995D}"/>
              </a:ext>
            </a:extLst>
          </p:cNvPr>
          <p:cNvSpPr txBox="1"/>
          <p:nvPr/>
        </p:nvSpPr>
        <p:spPr>
          <a:xfrm>
            <a:off x="2703150" y="924227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</a:rPr>
              <a:t>How </a:t>
            </a:r>
            <a:r>
              <a:rPr lang="fr-FR" sz="1500" dirty="0" err="1">
                <a:solidFill>
                  <a:schemeClr val="bg1"/>
                </a:solidFill>
              </a:rPr>
              <a:t>much</a:t>
            </a:r>
            <a:r>
              <a:rPr lang="fr-FR" sz="1500" dirty="0">
                <a:solidFill>
                  <a:schemeClr val="bg1"/>
                </a:solidFill>
              </a:rPr>
              <a:t> do </a:t>
            </a:r>
            <a:r>
              <a:rPr lang="fr-FR" sz="1500" dirty="0" err="1">
                <a:solidFill>
                  <a:schemeClr val="bg1"/>
                </a:solidFill>
              </a:rPr>
              <a:t>you</a:t>
            </a:r>
            <a:r>
              <a:rPr lang="fr-FR" sz="1500" dirty="0">
                <a:solidFill>
                  <a:schemeClr val="bg1"/>
                </a:solidFill>
              </a:rPr>
              <a:t> trust a brand </a:t>
            </a:r>
            <a:r>
              <a:rPr lang="fr-FR" sz="1500" dirty="0" err="1">
                <a:solidFill>
                  <a:schemeClr val="bg1"/>
                </a:solidFill>
              </a:rPr>
              <a:t>that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fr-FR" sz="1500" dirty="0" err="1">
                <a:solidFill>
                  <a:schemeClr val="bg1"/>
                </a:solidFill>
              </a:rPr>
              <a:t>you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fr-FR" sz="1500" dirty="0" err="1">
                <a:solidFill>
                  <a:schemeClr val="bg1"/>
                </a:solidFill>
              </a:rPr>
              <a:t>don’t</a:t>
            </a:r>
            <a:r>
              <a:rPr lang="fr-FR" sz="1500" dirty="0">
                <a:solidFill>
                  <a:schemeClr val="bg1"/>
                </a:solidFill>
              </a:rPr>
              <a:t> know </a:t>
            </a:r>
            <a:r>
              <a:rPr lang="fr-FR" sz="1500" dirty="0" err="1">
                <a:solidFill>
                  <a:schemeClr val="bg1"/>
                </a:solidFill>
              </a:rPr>
              <a:t>after</a:t>
            </a:r>
            <a:r>
              <a:rPr lang="fr-FR" sz="1500" dirty="0">
                <a:solidFill>
                  <a:schemeClr val="bg1"/>
                </a:solidFill>
              </a:rPr>
              <a:t> seeing or </a:t>
            </a:r>
            <a:r>
              <a:rPr lang="fr-FR" sz="1500" dirty="0" err="1">
                <a:solidFill>
                  <a:schemeClr val="bg1"/>
                </a:solidFill>
              </a:rPr>
              <a:t>hearing</a:t>
            </a:r>
            <a:r>
              <a:rPr lang="fr-FR" sz="1500" dirty="0">
                <a:solidFill>
                  <a:schemeClr val="bg1"/>
                </a:solidFill>
              </a:rPr>
              <a:t> an ad on </a:t>
            </a:r>
            <a:r>
              <a:rPr lang="fr-FR" sz="1500" dirty="0" err="1">
                <a:solidFill>
                  <a:schemeClr val="bg1"/>
                </a:solidFill>
              </a:rPr>
              <a:t>these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fr-FR" sz="1500" dirty="0" err="1">
                <a:solidFill>
                  <a:schemeClr val="bg1"/>
                </a:solidFill>
              </a:rPr>
              <a:t>different</a:t>
            </a:r>
            <a:r>
              <a:rPr lang="fr-FR" sz="1500" dirty="0">
                <a:solidFill>
                  <a:schemeClr val="bg1"/>
                </a:solidFill>
              </a:rPr>
              <a:t> media?</a:t>
            </a:r>
          </a:p>
        </p:txBody>
      </p:sp>
      <p:pic>
        <p:nvPicPr>
          <p:cNvPr id="21" name="Image 20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189FFADE-7D21-3652-4FDB-DB048A3CD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91" y="1615141"/>
            <a:ext cx="4829429" cy="4485538"/>
          </a:xfrm>
          <a:prstGeom prst="rect">
            <a:avLst/>
          </a:prstGeom>
        </p:spPr>
      </p:pic>
      <p:sp>
        <p:nvSpPr>
          <p:cNvPr id="22" name="ZoneTexte 25">
            <a:extLst>
              <a:ext uri="{FF2B5EF4-FFF2-40B4-BE49-F238E27FC236}">
                <a16:creationId xmlns:a16="http://schemas.microsoft.com/office/drawing/2014/main" id="{EB476620-4D43-5176-1127-8B15FAAA241E}"/>
              </a:ext>
            </a:extLst>
          </p:cNvPr>
          <p:cNvSpPr txBox="1"/>
          <p:nvPr/>
        </p:nvSpPr>
        <p:spPr>
          <a:xfrm>
            <a:off x="2703149" y="1237866"/>
            <a:ext cx="845509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Somewhat</a:t>
            </a:r>
            <a:r>
              <a:rPr lang="fr-FR" sz="1200" dirty="0">
                <a:solidFill>
                  <a:schemeClr val="bg1"/>
                </a:solidFill>
              </a:rPr>
              <a:t>, or </a:t>
            </a:r>
            <a:r>
              <a:rPr lang="fr-FR" sz="1200" dirty="0" err="1">
                <a:solidFill>
                  <a:schemeClr val="bg1"/>
                </a:solidFill>
              </a:rPr>
              <a:t>very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much</a:t>
            </a:r>
            <a:r>
              <a:rPr lang="fr-FR" sz="1200" dirty="0">
                <a:solidFill>
                  <a:schemeClr val="bg1"/>
                </a:solidFill>
              </a:rPr>
              <a:t> trust.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7832808-DA1C-F3A3-B195-68694F666F2F}"/>
              </a:ext>
            </a:extLst>
          </p:cNvPr>
          <p:cNvGrpSpPr/>
          <p:nvPr/>
        </p:nvGrpSpPr>
        <p:grpSpPr>
          <a:xfrm>
            <a:off x="163855" y="2714710"/>
            <a:ext cx="985324" cy="2133674"/>
            <a:chOff x="163855" y="2612035"/>
            <a:chExt cx="985324" cy="2133674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61BEFAC1-F45B-6EC3-86D5-7489D55D6513}"/>
                </a:ext>
              </a:extLst>
            </p:cNvPr>
            <p:cNvGrpSpPr/>
            <p:nvPr/>
          </p:nvGrpSpPr>
          <p:grpSpPr>
            <a:xfrm>
              <a:off x="163855" y="3787697"/>
              <a:ext cx="985324" cy="958012"/>
              <a:chOff x="130632" y="3227826"/>
              <a:chExt cx="1455137" cy="1414802"/>
            </a:xfrm>
          </p:grpSpPr>
          <p:sp>
            <p:nvSpPr>
              <p:cNvPr id="24" name="Ellipse 8">
                <a:extLst>
                  <a:ext uri="{FF2B5EF4-FFF2-40B4-BE49-F238E27FC236}">
                    <a16:creationId xmlns:a16="http://schemas.microsoft.com/office/drawing/2014/main" id="{DE934CE9-FFD7-BCB9-C6D1-5F9856C03DF2}"/>
                  </a:ext>
                </a:extLst>
              </p:cNvPr>
              <p:cNvSpPr/>
              <p:nvPr/>
            </p:nvSpPr>
            <p:spPr>
              <a:xfrm>
                <a:off x="130632" y="3227826"/>
                <a:ext cx="1455137" cy="141480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5" name="Groupe 13">
                <a:extLst>
                  <a:ext uri="{FF2B5EF4-FFF2-40B4-BE49-F238E27FC236}">
                    <a16:creationId xmlns:a16="http://schemas.microsoft.com/office/drawing/2014/main" id="{F2E8B24F-73FE-EAF3-3E5E-EFC62A2C21D0}"/>
                  </a:ext>
                </a:extLst>
              </p:cNvPr>
              <p:cNvGrpSpPr/>
              <p:nvPr/>
            </p:nvGrpSpPr>
            <p:grpSpPr>
              <a:xfrm>
                <a:off x="317262" y="3429000"/>
                <a:ext cx="1081876" cy="1012455"/>
                <a:chOff x="317262" y="3429000"/>
                <a:chExt cx="1081876" cy="1012455"/>
              </a:xfrm>
            </p:grpSpPr>
            <p:sp>
              <p:nvSpPr>
                <p:cNvPr id="26" name="Rectangle : coins arrondis 14">
                  <a:extLst>
                    <a:ext uri="{FF2B5EF4-FFF2-40B4-BE49-F238E27FC236}">
                      <a16:creationId xmlns:a16="http://schemas.microsoft.com/office/drawing/2014/main" id="{3AC0D34F-A4EF-D80E-0264-58B048917A80}"/>
                    </a:ext>
                  </a:extLst>
                </p:cNvPr>
                <p:cNvSpPr/>
                <p:nvPr/>
              </p:nvSpPr>
              <p:spPr>
                <a:xfrm>
                  <a:off x="317262" y="3720472"/>
                  <a:ext cx="72338" cy="429511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Rectangle : coins arrondis 15">
                  <a:extLst>
                    <a:ext uri="{FF2B5EF4-FFF2-40B4-BE49-F238E27FC236}">
                      <a16:creationId xmlns:a16="http://schemas.microsoft.com/office/drawing/2014/main" id="{32CAACAE-83F3-D860-0228-4FE945632780}"/>
                    </a:ext>
                  </a:extLst>
                </p:cNvPr>
                <p:cNvSpPr/>
                <p:nvPr/>
              </p:nvSpPr>
              <p:spPr>
                <a:xfrm>
                  <a:off x="443454" y="3808671"/>
                  <a:ext cx="72338" cy="253114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Rectangle : coins arrondis 16">
                  <a:extLst>
                    <a:ext uri="{FF2B5EF4-FFF2-40B4-BE49-F238E27FC236}">
                      <a16:creationId xmlns:a16="http://schemas.microsoft.com/office/drawing/2014/main" id="{B4DB5E61-460E-4FF6-52A3-ED0D37E91E73}"/>
                    </a:ext>
                  </a:extLst>
                </p:cNvPr>
                <p:cNvSpPr/>
                <p:nvPr/>
              </p:nvSpPr>
              <p:spPr>
                <a:xfrm>
                  <a:off x="569646" y="3611804"/>
                  <a:ext cx="72338" cy="646846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 : coins arrondis 17">
                  <a:extLst>
                    <a:ext uri="{FF2B5EF4-FFF2-40B4-BE49-F238E27FC236}">
                      <a16:creationId xmlns:a16="http://schemas.microsoft.com/office/drawing/2014/main" id="{3D287F91-F462-DED9-4D5D-8123D77A1289}"/>
                    </a:ext>
                  </a:extLst>
                </p:cNvPr>
                <p:cNvSpPr/>
                <p:nvPr/>
              </p:nvSpPr>
              <p:spPr>
                <a:xfrm>
                  <a:off x="695838" y="3429000"/>
                  <a:ext cx="72338" cy="1012455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Rectangle : coins arrondis 18">
                  <a:extLst>
                    <a:ext uri="{FF2B5EF4-FFF2-40B4-BE49-F238E27FC236}">
                      <a16:creationId xmlns:a16="http://schemas.microsoft.com/office/drawing/2014/main" id="{2DFCB319-6E52-53E3-4535-D83D69B49887}"/>
                    </a:ext>
                  </a:extLst>
                </p:cNvPr>
                <p:cNvSpPr/>
                <p:nvPr/>
              </p:nvSpPr>
              <p:spPr>
                <a:xfrm>
                  <a:off x="948222" y="3541495"/>
                  <a:ext cx="72338" cy="787465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Rectangle : coins arrondis 19">
                  <a:extLst>
                    <a:ext uri="{FF2B5EF4-FFF2-40B4-BE49-F238E27FC236}">
                      <a16:creationId xmlns:a16="http://schemas.microsoft.com/office/drawing/2014/main" id="{D56627D1-8313-E7F7-40E5-2AE3FB1189BD}"/>
                    </a:ext>
                  </a:extLst>
                </p:cNvPr>
                <p:cNvSpPr/>
                <p:nvPr/>
              </p:nvSpPr>
              <p:spPr>
                <a:xfrm>
                  <a:off x="1074414" y="3720472"/>
                  <a:ext cx="72338" cy="429511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 : coins arrondis 20">
                  <a:extLst>
                    <a:ext uri="{FF2B5EF4-FFF2-40B4-BE49-F238E27FC236}">
                      <a16:creationId xmlns:a16="http://schemas.microsoft.com/office/drawing/2014/main" id="{06E81347-9BCD-110D-C3E8-6D0A3A095DF5}"/>
                    </a:ext>
                  </a:extLst>
                </p:cNvPr>
                <p:cNvSpPr/>
                <p:nvPr/>
              </p:nvSpPr>
              <p:spPr>
                <a:xfrm>
                  <a:off x="1200606" y="3639928"/>
                  <a:ext cx="72338" cy="590599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 : coins arrondis 21">
                  <a:extLst>
                    <a:ext uri="{FF2B5EF4-FFF2-40B4-BE49-F238E27FC236}">
                      <a16:creationId xmlns:a16="http://schemas.microsoft.com/office/drawing/2014/main" id="{001D7DED-B441-7D9E-A10C-3E6ABCFB3AE8}"/>
                    </a:ext>
                  </a:extLst>
                </p:cNvPr>
                <p:cNvSpPr/>
                <p:nvPr/>
              </p:nvSpPr>
              <p:spPr>
                <a:xfrm>
                  <a:off x="1326800" y="3850856"/>
                  <a:ext cx="72338" cy="168743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Rectangle : coins arrondis 22">
                  <a:extLst>
                    <a:ext uri="{FF2B5EF4-FFF2-40B4-BE49-F238E27FC236}">
                      <a16:creationId xmlns:a16="http://schemas.microsoft.com/office/drawing/2014/main" id="{026B249B-D9BD-09E4-E7D3-996494ECCBEE}"/>
                    </a:ext>
                  </a:extLst>
                </p:cNvPr>
                <p:cNvSpPr/>
                <p:nvPr/>
              </p:nvSpPr>
              <p:spPr>
                <a:xfrm>
                  <a:off x="822030" y="3611804"/>
                  <a:ext cx="72338" cy="646846"/>
                </a:xfrm>
                <a:prstGeom prst="roundRect">
                  <a:avLst>
                    <a:gd name="adj" fmla="val 475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CE555D9-1D2C-20D6-4207-4CAB9F6DB4AA}"/>
                </a:ext>
              </a:extLst>
            </p:cNvPr>
            <p:cNvSpPr/>
            <p:nvPr/>
          </p:nvSpPr>
          <p:spPr>
            <a:xfrm>
              <a:off x="163855" y="2612035"/>
              <a:ext cx="985324" cy="95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Graphique 35" descr="Éjecter">
              <a:extLst>
                <a:ext uri="{FF2B5EF4-FFF2-40B4-BE49-F238E27FC236}">
                  <a16:creationId xmlns:a16="http://schemas.microsoft.com/office/drawing/2014/main" id="{B82ED058-2378-3A32-41CD-FFE530CB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370114" y="2730496"/>
              <a:ext cx="721090" cy="72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63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1AE0-F98D-D806-7C4E-CF3FA9B1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5170-19CB-52C4-331D-0BA1D95A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370" y="176105"/>
            <a:ext cx="9127638" cy="540000"/>
          </a:xfrm>
        </p:spPr>
        <p:txBody>
          <a:bodyPr anchor="ctr"/>
          <a:lstStyle/>
          <a:p>
            <a:r>
              <a:rPr lang="en-US" dirty="0"/>
              <a:t>Streaming audio platforms add limited reach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F6FF-7BBC-9705-DBD9-FE8A04A539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CIM Audio Time 2024 &amp; 2025, on target 18-54.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Hypothesis:  % of FREE streamers is the same in the Exclusive versus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Overlapper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category.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Clic</a:t>
            </a:r>
            <a:r>
              <a:rPr lang="en-US" dirty="0">
                <a:latin typeface="Sofia Pro Light"/>
                <a:cs typeface="+mn-cs"/>
              </a:rPr>
              <a:t>k here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for more info.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AAAF363-5B34-CB2D-5570-24557D67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17EF223-15F9-C807-E1DC-539D5230B3EA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3092EB-9C9C-169F-3C8E-B825F5CF1318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5" name="Ellipse 8">
              <a:extLst>
                <a:ext uri="{FF2B5EF4-FFF2-40B4-BE49-F238E27FC236}">
                  <a16:creationId xmlns:a16="http://schemas.microsoft.com/office/drawing/2014/main" id="{6AE5257C-BB14-D400-5A23-6689CDAD2424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13">
              <a:extLst>
                <a:ext uri="{FF2B5EF4-FFF2-40B4-BE49-F238E27FC236}">
                  <a16:creationId xmlns:a16="http://schemas.microsoft.com/office/drawing/2014/main" id="{044030EE-E4F8-FEB0-7CBD-BA4D9B085F36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1" name="Rectangle : coins arrondis 14">
                <a:extLst>
                  <a:ext uri="{FF2B5EF4-FFF2-40B4-BE49-F238E27FC236}">
                    <a16:creationId xmlns:a16="http://schemas.microsoft.com/office/drawing/2014/main" id="{EDF3E996-684E-71F9-5C88-2617F8D5B6A9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 : coins arrondis 15">
                <a:extLst>
                  <a:ext uri="{FF2B5EF4-FFF2-40B4-BE49-F238E27FC236}">
                    <a16:creationId xmlns:a16="http://schemas.microsoft.com/office/drawing/2014/main" id="{2A06620D-A003-42B8-613E-0BB2D4E4C997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 : coins arrondis 16">
                <a:extLst>
                  <a:ext uri="{FF2B5EF4-FFF2-40B4-BE49-F238E27FC236}">
                    <a16:creationId xmlns:a16="http://schemas.microsoft.com/office/drawing/2014/main" id="{9F4EBD68-4E18-50DF-FC4B-446052F92D3B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 : coins arrondis 17">
                <a:extLst>
                  <a:ext uri="{FF2B5EF4-FFF2-40B4-BE49-F238E27FC236}">
                    <a16:creationId xmlns:a16="http://schemas.microsoft.com/office/drawing/2014/main" id="{1728C225-9843-A2FC-F593-98E74B8DBE66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 : coins arrondis 18">
                <a:extLst>
                  <a:ext uri="{FF2B5EF4-FFF2-40B4-BE49-F238E27FC236}">
                    <a16:creationId xmlns:a16="http://schemas.microsoft.com/office/drawing/2014/main" id="{14D4354E-B95B-476F-F95F-FFB553247A1D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9">
                <a:extLst>
                  <a:ext uri="{FF2B5EF4-FFF2-40B4-BE49-F238E27FC236}">
                    <a16:creationId xmlns:a16="http://schemas.microsoft.com/office/drawing/2014/main" id="{82B2FCE4-4A58-9BB8-4F2C-246E4771DF58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 : coins arrondis 20">
                <a:extLst>
                  <a:ext uri="{FF2B5EF4-FFF2-40B4-BE49-F238E27FC236}">
                    <a16:creationId xmlns:a16="http://schemas.microsoft.com/office/drawing/2014/main" id="{37B18FAF-69E3-EF20-11C4-428022A5652E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 : coins arrondis 21">
                <a:extLst>
                  <a:ext uri="{FF2B5EF4-FFF2-40B4-BE49-F238E27FC236}">
                    <a16:creationId xmlns:a16="http://schemas.microsoft.com/office/drawing/2014/main" id="{13155DB7-DB8A-5387-1E4D-591D75F7F91C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22">
                <a:extLst>
                  <a:ext uri="{FF2B5EF4-FFF2-40B4-BE49-F238E27FC236}">
                    <a16:creationId xmlns:a16="http://schemas.microsoft.com/office/drawing/2014/main" id="{AC48EFCF-F50B-4EDA-5885-24C884A87EA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0" name="ZoneTexte 25">
            <a:extLst>
              <a:ext uri="{FF2B5EF4-FFF2-40B4-BE49-F238E27FC236}">
                <a16:creationId xmlns:a16="http://schemas.microsoft.com/office/drawing/2014/main" id="{FEA44AE0-68E9-B4DD-9554-9D5F26D1432A}"/>
              </a:ext>
            </a:extLst>
          </p:cNvPr>
          <p:cNvSpPr txBox="1"/>
          <p:nvPr/>
        </p:nvSpPr>
        <p:spPr>
          <a:xfrm>
            <a:off x="3695239" y="1534037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41" name="ZoneTexte 46">
            <a:extLst>
              <a:ext uri="{FF2B5EF4-FFF2-40B4-BE49-F238E27FC236}">
                <a16:creationId xmlns:a16="http://schemas.microsoft.com/office/drawing/2014/main" id="{DC41039C-3E81-32B7-ACBD-6C53A86586DC}"/>
              </a:ext>
            </a:extLst>
          </p:cNvPr>
          <p:cNvSpPr txBox="1"/>
          <p:nvPr/>
        </p:nvSpPr>
        <p:spPr>
          <a:xfrm>
            <a:off x="8965279" y="1534037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AC80412-FB7B-3D6B-AA11-7A7CCB9CD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515810"/>
              </p:ext>
            </p:extLst>
          </p:nvPr>
        </p:nvGraphicFramePr>
        <p:xfrm>
          <a:off x="2382630" y="2263172"/>
          <a:ext cx="5618747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B4C44963-3BF2-E3A8-0BF9-8AE2748063C2}"/>
              </a:ext>
            </a:extLst>
          </p:cNvPr>
          <p:cNvSpPr/>
          <p:nvPr/>
        </p:nvSpPr>
        <p:spPr>
          <a:xfrm>
            <a:off x="3653579" y="2929174"/>
            <a:ext cx="405328" cy="2260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0A85C7-D1B0-086D-D5A9-6BED14EF5209}"/>
              </a:ext>
            </a:extLst>
          </p:cNvPr>
          <p:cNvSpPr/>
          <p:nvPr/>
        </p:nvSpPr>
        <p:spPr>
          <a:xfrm>
            <a:off x="5308189" y="2656893"/>
            <a:ext cx="405328" cy="2532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4674D48-19D7-98E8-9F86-3118180D8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050932"/>
              </p:ext>
            </p:extLst>
          </p:nvPr>
        </p:nvGraphicFramePr>
        <p:xfrm>
          <a:off x="7671486" y="2252181"/>
          <a:ext cx="3717591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3C10C94B-3EDB-33D8-8D1F-9A66F310C5F0}"/>
              </a:ext>
            </a:extLst>
          </p:cNvPr>
          <p:cNvSpPr/>
          <p:nvPr/>
        </p:nvSpPr>
        <p:spPr>
          <a:xfrm>
            <a:off x="10657205" y="2878665"/>
            <a:ext cx="405328" cy="2298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94B561-2C92-2996-09C3-7BA57FA9F3B6}"/>
              </a:ext>
            </a:extLst>
          </p:cNvPr>
          <p:cNvSpPr/>
          <p:nvPr/>
        </p:nvSpPr>
        <p:spPr>
          <a:xfrm>
            <a:off x="8942435" y="3203516"/>
            <a:ext cx="405328" cy="197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9AD2C6-91BF-2BAF-F1BC-2BBCD59CA91E}"/>
              </a:ext>
            </a:extLst>
          </p:cNvPr>
          <p:cNvSpPr txBox="1"/>
          <p:nvPr/>
        </p:nvSpPr>
        <p:spPr>
          <a:xfrm>
            <a:off x="4007048" y="283944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D6D0C5-3211-CD48-E1D0-E4DBCD3A24D3}"/>
              </a:ext>
            </a:extLst>
          </p:cNvPr>
          <p:cNvSpPr txBox="1"/>
          <p:nvPr/>
        </p:nvSpPr>
        <p:spPr>
          <a:xfrm>
            <a:off x="5684887" y="2571874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82%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8944D6-D6E8-BE9B-1ABD-86F19CFFF9EC}"/>
              </a:ext>
            </a:extLst>
          </p:cNvPr>
          <p:cNvSpPr txBox="1"/>
          <p:nvPr/>
        </p:nvSpPr>
        <p:spPr>
          <a:xfrm>
            <a:off x="9321064" y="311387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64%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B5E3DD-86EB-C084-A77D-A1AE4BD8DBBA}"/>
              </a:ext>
            </a:extLst>
          </p:cNvPr>
          <p:cNvSpPr txBox="1"/>
          <p:nvPr/>
        </p:nvSpPr>
        <p:spPr>
          <a:xfrm>
            <a:off x="10998903" y="284630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74%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4F0B6F-6E08-CA7E-A6EF-1E69F143F974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B2BDC8-7ED2-CE5A-EA05-15DAD6AFDB4B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CD96CD1-0CB1-3F59-3DCE-D9374088B5C5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53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19" y="176671"/>
            <a:ext cx="8065640" cy="540000"/>
          </a:xfrm>
        </p:spPr>
        <p:txBody>
          <a:bodyPr anchor="ctr"/>
          <a:lstStyle/>
          <a:p>
            <a:r>
              <a:rPr lang="en-US" dirty="0"/>
              <a:t>BVOD’s incremental reach keeps growing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nl-BE" sz="1200" dirty="0">
                <a:solidFill>
                  <a:schemeClr val="bg1"/>
                </a:solidFill>
              </a:rPr>
              <a:t>CIM ToVA planner, 18-54, Feb. 2025. 330 GRP. Budget split TV/BVOD 2025 : 85/15 in the South and 80/20 in </a:t>
            </a:r>
            <a:r>
              <a:rPr lang="nl-BE" sz="1200" dirty="0" err="1">
                <a:solidFill>
                  <a:schemeClr val="bg1"/>
                </a:solidFill>
              </a:rPr>
              <a:t>the</a:t>
            </a:r>
            <a:r>
              <a:rPr lang="nl-BE" sz="1200" dirty="0">
                <a:solidFill>
                  <a:schemeClr val="bg1"/>
                </a:solidFill>
              </a:rPr>
              <a:t> North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3EB5DA-EF62-B7D6-8EF9-BA86F69F2CE5}"/>
              </a:ext>
            </a:extLst>
          </p:cNvPr>
          <p:cNvSpPr/>
          <p:nvPr/>
        </p:nvSpPr>
        <p:spPr>
          <a:xfrm>
            <a:off x="163855" y="3343552"/>
            <a:ext cx="985324" cy="95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pic>
        <p:nvPicPr>
          <p:cNvPr id="17" name="Graphique 16" descr="Éjecter">
            <a:extLst>
              <a:ext uri="{FF2B5EF4-FFF2-40B4-BE49-F238E27FC236}">
                <a16:creationId xmlns:a16="http://schemas.microsoft.com/office/drawing/2014/main" id="{C88A1E5D-23E6-E1F2-890C-27DCAE8C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70114" y="3462013"/>
            <a:ext cx="721090" cy="721090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30F11A-1E52-7680-FC18-76788EA96BFD}"/>
              </a:ext>
            </a:extLst>
          </p:cNvPr>
          <p:cNvGrpSpPr/>
          <p:nvPr/>
        </p:nvGrpSpPr>
        <p:grpSpPr>
          <a:xfrm>
            <a:off x="1804077" y="2347788"/>
            <a:ext cx="4750101" cy="3150054"/>
            <a:chOff x="2273641" y="2347788"/>
            <a:chExt cx="4750101" cy="315005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346F111-77DB-8D50-0D2A-BF2FF5254C34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84E56BD-F5DB-77B9-3615-3B15C8A44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477" y="2790636"/>
              <a:ext cx="1944000" cy="1944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C3CD71-9E9C-F192-F1FD-7FA1FAACAA06}"/>
                </a:ext>
              </a:extLst>
            </p:cNvPr>
            <p:cNvSpPr/>
            <p:nvPr/>
          </p:nvSpPr>
          <p:spPr>
            <a:xfrm rot="693511">
              <a:off x="3926185" y="2812278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5663B-7808-42CD-E7C5-7E9C255AA4AD}"/>
                </a:ext>
              </a:extLst>
            </p:cNvPr>
            <p:cNvSpPr/>
            <p:nvPr/>
          </p:nvSpPr>
          <p:spPr>
            <a:xfrm rot="20329416">
              <a:off x="3900786" y="35561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5878898-C2E8-1310-86D9-BC2A8A50261C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50%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A4284F-0EB8-F6BF-E1AC-ADBE81CE5CD2}"/>
                </a:ext>
              </a:extLst>
            </p:cNvPr>
            <p:cNvSpPr/>
            <p:nvPr/>
          </p:nvSpPr>
          <p:spPr>
            <a:xfrm>
              <a:off x="4141504" y="2897663"/>
              <a:ext cx="1729946" cy="17299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24%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DBC8476-5EFC-6F3E-DE49-AB298BF0BD93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62%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8E9034F-36E1-3ED1-81C3-5E2AAB3DEA1D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12%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D3FE4936-885B-E7D9-9E9A-C3E802B33149}"/>
              </a:ext>
            </a:extLst>
          </p:cNvPr>
          <p:cNvSpPr txBox="1"/>
          <p:nvPr/>
        </p:nvSpPr>
        <p:spPr>
          <a:xfrm>
            <a:off x="3609869" y="1458731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7E476C-037E-E602-9C1A-67649D4602AF}"/>
              </a:ext>
            </a:extLst>
          </p:cNvPr>
          <p:cNvGrpSpPr/>
          <p:nvPr/>
        </p:nvGrpSpPr>
        <p:grpSpPr>
          <a:xfrm>
            <a:off x="7056145" y="2347788"/>
            <a:ext cx="4750101" cy="3150054"/>
            <a:chOff x="2273641" y="2347788"/>
            <a:chExt cx="4750101" cy="315005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B7891F1-B807-4894-9F48-34DB71578D66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1B60B5F-4047-849A-1AFA-2355D5341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146" y="2897663"/>
              <a:ext cx="1750474" cy="175047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727E21-6A17-CECA-824E-8C96F893AC89}"/>
                </a:ext>
              </a:extLst>
            </p:cNvPr>
            <p:cNvSpPr/>
            <p:nvPr/>
          </p:nvSpPr>
          <p:spPr>
            <a:xfrm rot="1252937">
              <a:off x="3915766" y="2866937"/>
              <a:ext cx="1388378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B1A5D9-AA5C-680E-8D1F-C3F20521E5EC}"/>
                </a:ext>
              </a:extLst>
            </p:cNvPr>
            <p:cNvSpPr/>
            <p:nvPr/>
          </p:nvSpPr>
          <p:spPr>
            <a:xfrm rot="20096874">
              <a:off x="3900786" y="35180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7D3186C-B7F3-8C9E-5E54-CC8F30D1BC5F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52%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1C8B544-E6E8-E80A-8BBA-2B912615AB56}"/>
                </a:ext>
              </a:extLst>
            </p:cNvPr>
            <p:cNvSpPr/>
            <p:nvPr/>
          </p:nvSpPr>
          <p:spPr>
            <a:xfrm>
              <a:off x="4141504" y="3002860"/>
              <a:ext cx="1519552" cy="15195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14%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DA39646-EFA1-ED7A-A318-F2CE392E1386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59%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BDE64AF-3D1A-733F-A07A-9A72CB0B12D6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6,5%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4D007B1-18D8-3E0B-064E-205270AF4044}"/>
              </a:ext>
            </a:extLst>
          </p:cNvPr>
          <p:cNvSpPr txBox="1"/>
          <p:nvPr/>
        </p:nvSpPr>
        <p:spPr>
          <a:xfrm>
            <a:off x="8869023" y="1458731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8B54954-7F61-A753-652D-18CADC5B56E6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280B119-B11B-4ED1-E2AF-73CEFB7128E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8CFCB2-789B-168B-3504-5FE7FF2E7BB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3FCB546-3058-CB92-965E-FACA61C89C3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08538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55366" y="2640705"/>
              <a:ext cx="2524835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835" h="2770496">
                  <a:moveTo>
                    <a:pt x="1255594" y="0"/>
                  </a:moveTo>
                  <a:cubicBezTo>
                    <a:pt x="1256351" y="445614"/>
                    <a:pt x="1257107" y="884811"/>
                    <a:pt x="1257864" y="1330425"/>
                  </a:cubicBezTo>
                  <a:lnTo>
                    <a:pt x="101589" y="626848"/>
                  </a:lnTo>
                  <a:lnTo>
                    <a:pt x="0" y="1064526"/>
                  </a:lnTo>
                  <a:lnTo>
                    <a:pt x="163773" y="2047164"/>
                  </a:lnTo>
                  <a:lnTo>
                    <a:pt x="1160059" y="2770496"/>
                  </a:lnTo>
                  <a:lnTo>
                    <a:pt x="2006221" y="2388359"/>
                  </a:lnTo>
                  <a:lnTo>
                    <a:pt x="2524835" y="1050878"/>
                  </a:lnTo>
                  <a:lnTo>
                    <a:pt x="2333767" y="409433"/>
                  </a:lnTo>
                  <a:lnTo>
                    <a:pt x="1651379" y="163773"/>
                  </a:lnTo>
                  <a:lnTo>
                    <a:pt x="125559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/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83 %</a:t>
              </a:r>
              <a:endParaRPr lang="LID4096" sz="2400" b="1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1B569B9-83F8-C41F-EBF1-4605F451366F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CF9B4A4-5AAF-93F8-5227-796A668EB204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0A524AC-B14B-1A06-8561-0CF43652C1AB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989C4DEC-4E22-F2C1-DBE0-539AD22BC4B9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DABAD6BD-4D2A-E8DE-F37A-64E2A354C5F8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33F862F5-7F76-D92B-5531-6F80B17B39C4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EA39A72F-0730-F5C9-EBFF-F6000354CBC1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799D5E39-1229-66EA-6A16-C580E1186DDE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A4A07E6C-5A7A-DF01-2723-0AD4CBD0EE32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5175269A-4CD0-F33A-575D-01861E652CA2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09A5C188-A6A7-F029-29B5-A502B03D5E22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7D391C2C-D389-F1DC-19E8-05E9C89E87F3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2D8B527E-2DFB-D68A-A5E4-86B14DB24028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Belgium, 83% of all casted audio ads</a:t>
            </a:r>
            <a:br>
              <a:rPr lang="en-US" dirty="0"/>
            </a:br>
            <a:r>
              <a:rPr lang="en-US" dirty="0"/>
              <a:t>are delivered by Radio broadcasters</a:t>
            </a:r>
            <a:endParaRPr lang="LID4096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D3FAF0C-C47C-9E4D-C06F-F354380EDC9C}"/>
              </a:ext>
            </a:extLst>
          </p:cNvPr>
          <p:cNvCxnSpPr>
            <a:cxnSpLocks/>
          </p:cNvCxnSpPr>
          <p:nvPr/>
        </p:nvCxnSpPr>
        <p:spPr>
          <a:xfrm>
            <a:off x="3337214" y="1259078"/>
            <a:ext cx="8854786" cy="12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93ABE5-44D6-F339-997C-E315AE21D3E6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0B6B9B-BC21-8E7E-F59F-0EB1543A38C1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051FF90B-2547-5DC9-86C8-708B32782E90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33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18-34 – Estimation of time spent hearing ads : CIM RAM Sept. 23 - Aug. 24 – For Audio Streaming and Podcasts : VIA estimates.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C6F8126-87D2-4218-6213-0D0392729421}"/>
              </a:ext>
            </a:extLst>
          </p:cNvPr>
          <p:cNvGrpSpPr/>
          <p:nvPr/>
        </p:nvGrpSpPr>
        <p:grpSpPr>
          <a:xfrm>
            <a:off x="163854" y="3140005"/>
            <a:ext cx="1455137" cy="1414802"/>
            <a:chOff x="130632" y="3227826"/>
            <a:chExt cx="1455137" cy="141480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B3EB5DA-EF62-B7D6-8EF9-BA86F69F2CE5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7B40D6E6-8CBE-4C97-8D2A-9D5E7AAB530D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CEB0A275-F4F0-999B-D0E5-D8F03B12AE0F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C3EC8CAC-1C05-CC7C-A3E2-7FCF907967A2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F31C4A04-159D-AEB3-D08A-BD96C2FDFD4C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3B1A3347-AACC-01E3-0D75-E282CCDE0E76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441B97B-00BE-03AF-1482-180C46A6C550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BBCFD677-27BF-0422-ED7A-1A24078153C4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555EF248-5675-D0B7-3DE9-8283755B2A23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4D2EF9C5-8D02-F8E8-E48A-19E0CE29B55D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D5BA394A-BBF6-C749-80B7-8AD95C89693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06092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15639" y="2640705"/>
              <a:ext cx="2564562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155461 w 2516523"/>
                <a:gd name="connsiteY4" fmla="*/ 2047164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438094 w 2516523"/>
                <a:gd name="connsiteY4" fmla="*/ 2371360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95321 w 2564562"/>
                <a:gd name="connsiteY0" fmla="*/ 0 h 2770496"/>
                <a:gd name="connsiteX1" fmla="*/ 1297591 w 2564562"/>
                <a:gd name="connsiteY1" fmla="*/ 1330425 h 2770496"/>
                <a:gd name="connsiteX2" fmla="*/ 0 w 2564562"/>
                <a:gd name="connsiteY2" fmla="*/ 1541248 h 2770496"/>
                <a:gd name="connsiteX3" fmla="*/ 48039 w 2564562"/>
                <a:gd name="connsiteY3" fmla="*/ 1737857 h 2770496"/>
                <a:gd name="connsiteX4" fmla="*/ 486133 w 2564562"/>
                <a:gd name="connsiteY4" fmla="*/ 2371360 h 2770496"/>
                <a:gd name="connsiteX5" fmla="*/ 1199786 w 2564562"/>
                <a:gd name="connsiteY5" fmla="*/ 2770496 h 2770496"/>
                <a:gd name="connsiteX6" fmla="*/ 2045948 w 2564562"/>
                <a:gd name="connsiteY6" fmla="*/ 2388359 h 2770496"/>
                <a:gd name="connsiteX7" fmla="*/ 2564562 w 2564562"/>
                <a:gd name="connsiteY7" fmla="*/ 1050878 h 2770496"/>
                <a:gd name="connsiteX8" fmla="*/ 2373494 w 2564562"/>
                <a:gd name="connsiteY8" fmla="*/ 409433 h 2770496"/>
                <a:gd name="connsiteX9" fmla="*/ 1691106 w 2564562"/>
                <a:gd name="connsiteY9" fmla="*/ 163773 h 2770496"/>
                <a:gd name="connsiteX10" fmla="*/ 1295321 w 2564562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4562" h="2770496">
                  <a:moveTo>
                    <a:pt x="1295321" y="0"/>
                  </a:moveTo>
                  <a:cubicBezTo>
                    <a:pt x="1296078" y="445614"/>
                    <a:pt x="1296834" y="884811"/>
                    <a:pt x="1297591" y="1330425"/>
                  </a:cubicBezTo>
                  <a:lnTo>
                    <a:pt x="0" y="1541248"/>
                  </a:lnTo>
                  <a:lnTo>
                    <a:pt x="48039" y="1737857"/>
                  </a:lnTo>
                  <a:lnTo>
                    <a:pt x="486133" y="2371360"/>
                  </a:lnTo>
                  <a:lnTo>
                    <a:pt x="1199786" y="2770496"/>
                  </a:lnTo>
                  <a:lnTo>
                    <a:pt x="2045948" y="2388359"/>
                  </a:lnTo>
                  <a:lnTo>
                    <a:pt x="2564562" y="1050878"/>
                  </a:lnTo>
                  <a:lnTo>
                    <a:pt x="2373494" y="409433"/>
                  </a:lnTo>
                  <a:lnTo>
                    <a:pt x="1691106" y="163773"/>
                  </a:lnTo>
                  <a:lnTo>
                    <a:pt x="129532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71 %</a:t>
              </a:r>
              <a:endParaRPr lang="LID4096" sz="2400" b="1" dirty="0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7495254"/>
                </p:ext>
              </p:extLst>
            </p:nvPr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AC77BA2-9DB8-5682-6761-7FEAFFA0160C}"/>
              </a:ext>
            </a:extLst>
          </p:cNvPr>
          <p:cNvSpPr txBox="1">
            <a:spLocks/>
          </p:cNvSpPr>
          <p:nvPr/>
        </p:nvSpPr>
        <p:spPr>
          <a:xfrm>
            <a:off x="2174789" y="57219"/>
            <a:ext cx="9871004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Among the </a:t>
            </a:r>
            <a:r>
              <a:rPr lang="en-US" b="1" dirty="0">
                <a:solidFill>
                  <a:schemeClr val="accent2"/>
                </a:solidFill>
              </a:rPr>
              <a:t>18-34</a:t>
            </a:r>
            <a:r>
              <a:rPr lang="en-US" dirty="0"/>
              <a:t> target group</a:t>
            </a:r>
            <a:br>
              <a:rPr lang="en-US" dirty="0"/>
            </a:br>
            <a:r>
              <a:rPr lang="en-US" dirty="0"/>
              <a:t>71% of audio adv. comes from radio broadcasters</a:t>
            </a:r>
            <a:endParaRPr lang="LID4096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3B7B3A5-5C81-711C-7FC4-EE07CA81890D}"/>
              </a:ext>
            </a:extLst>
          </p:cNvPr>
          <p:cNvCxnSpPr>
            <a:cxnSpLocks/>
          </p:cNvCxnSpPr>
          <p:nvPr/>
        </p:nvCxnSpPr>
        <p:spPr>
          <a:xfrm>
            <a:off x="2631989" y="1228098"/>
            <a:ext cx="95600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ABAFE4-D7E3-9BC1-9540-3949D521436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327C2D-9379-AC72-18AC-858FBBC0F266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6A983A71-886B-6EE3-B42B-DEE3AF015819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69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6576" y="6260466"/>
            <a:ext cx="11534262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14C9C16-5530-82BB-3369-9615279AC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624992"/>
              </p:ext>
            </p:extLst>
          </p:nvPr>
        </p:nvGraphicFramePr>
        <p:xfrm>
          <a:off x="2921876" y="1717642"/>
          <a:ext cx="8036296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24246CD-9EB8-BD69-F447-8840BF2010BF}"/>
              </a:ext>
            </a:extLst>
          </p:cNvPr>
          <p:cNvSpPr/>
          <p:nvPr/>
        </p:nvSpPr>
        <p:spPr>
          <a:xfrm>
            <a:off x="5245613" y="2597380"/>
            <a:ext cx="575475" cy="30397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514D0CB-7969-F053-01F9-A31FD2DC4BD2}"/>
              </a:ext>
            </a:extLst>
          </p:cNvPr>
          <p:cNvSpPr txBox="1"/>
          <p:nvPr/>
        </p:nvSpPr>
        <p:spPr>
          <a:xfrm>
            <a:off x="5180821" y="394796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80%</a:t>
            </a:r>
            <a:endParaRPr lang="LID4096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FA207-9350-F6C0-ADA0-75DF3CBEC3F2}"/>
              </a:ext>
            </a:extLst>
          </p:cNvPr>
          <p:cNvSpPr/>
          <p:nvPr/>
        </p:nvSpPr>
        <p:spPr>
          <a:xfrm>
            <a:off x="7676882" y="2452370"/>
            <a:ext cx="575475" cy="31847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6E6F3E4-FAD5-7C50-C7B5-E1A9F9320485}"/>
              </a:ext>
            </a:extLst>
          </p:cNvPr>
          <p:cNvSpPr txBox="1"/>
          <p:nvPr/>
        </p:nvSpPr>
        <p:spPr>
          <a:xfrm>
            <a:off x="7612090" y="3875456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84%</a:t>
            </a:r>
            <a:endParaRPr lang="LID4096" sz="16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0ADEE40-DF1C-DA80-4906-F90C1A8DB8C6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1E92303-E820-CBAB-E87D-A79769D22C8D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54EDB23-AEBE-BCFC-27AB-743EE07F1E35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E1CBA63F-2274-99BE-9FD7-8052E4D5CC48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1402C013-E7A4-4999-D827-9A5D24C7E491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D80E36EA-904E-1F04-8B7B-BB2B19ED6899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CF1B52FF-44A0-EF2A-F2AB-4112F49B4127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6A456B43-188F-9D3E-A9F1-C9FE43449F07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18B1F11C-1259-7C70-DD6A-45A31B0287A3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011786E0-BECE-CC00-860B-4805536454B8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514939F1-2574-3DFE-D0A5-CB986CA2424F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E0517D25-A0DE-B685-4578-9FD728E9E28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5A519882-6616-A500-4965-135917945615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Radio Broadcasters share equivalent</a:t>
            </a:r>
            <a:br>
              <a:rPr lang="en-US" dirty="0"/>
            </a:br>
            <a:r>
              <a:rPr lang="en-US" dirty="0"/>
              <a:t>in North and South of the country</a:t>
            </a:r>
            <a:endParaRPr lang="LID4096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44BD7B-1631-092B-2F80-2E5582787B42}"/>
              </a:ext>
            </a:extLst>
          </p:cNvPr>
          <p:cNvCxnSpPr>
            <a:cxnSpLocks/>
          </p:cNvCxnSpPr>
          <p:nvPr/>
        </p:nvCxnSpPr>
        <p:spPr>
          <a:xfrm>
            <a:off x="3719384" y="1260372"/>
            <a:ext cx="84726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EA63C7-A444-8946-BFD4-469E25DD43A1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7E1034-79E2-E64D-C81B-AAFB3D561DD0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DA2CF770-8E22-0515-BC70-92BDE24399A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1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" name="Image 20" descr="Une image contenant capture d’écran, art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0A66950A-B7B5-47AA-9104-6BA20CEB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278" cy="7543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1C113A-67D3-C95E-6E3A-32CF6ADCE363}"/>
              </a:ext>
            </a:extLst>
          </p:cNvPr>
          <p:cNvSpPr txBox="1">
            <a:spLocks/>
          </p:cNvSpPr>
          <p:nvPr/>
        </p:nvSpPr>
        <p:spPr>
          <a:xfrm>
            <a:off x="4866404" y="578907"/>
            <a:ext cx="6603669" cy="78180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About VIA</a:t>
            </a:r>
            <a:endParaRPr lang="LID4096" sz="4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E4697-BA7D-B5B1-2775-AC6397581410}"/>
              </a:ext>
            </a:extLst>
          </p:cNvPr>
          <p:cNvSpPr/>
          <p:nvPr/>
        </p:nvSpPr>
        <p:spPr>
          <a:xfrm>
            <a:off x="0" y="5693228"/>
            <a:ext cx="12217277" cy="11647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536139-8BC7-260E-4068-C1493F29FB43}"/>
              </a:ext>
            </a:extLst>
          </p:cNvPr>
          <p:cNvGrpSpPr/>
          <p:nvPr/>
        </p:nvGrpSpPr>
        <p:grpSpPr>
          <a:xfrm>
            <a:off x="721927" y="5871557"/>
            <a:ext cx="10748146" cy="794067"/>
            <a:chOff x="312268" y="4811077"/>
            <a:chExt cx="11133092" cy="822507"/>
          </a:xfrm>
        </p:grpSpPr>
        <p:pic>
          <p:nvPicPr>
            <p:cNvPr id="12" name="Picture 10" descr="Related image">
              <a:extLst>
                <a:ext uri="{FF2B5EF4-FFF2-40B4-BE49-F238E27FC236}">
                  <a16:creationId xmlns:a16="http://schemas.microsoft.com/office/drawing/2014/main" id="{8F1E8781-78F3-EABE-53F2-1F069716B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181" y="5033110"/>
              <a:ext cx="1620000" cy="56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726609B-38D8-F1A1-CCF6-E281F608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68" y="4811077"/>
              <a:ext cx="1486864" cy="782468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B379AD3-A00B-8ED1-2BCD-6BBDE83B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288" r="2707"/>
            <a:stretch/>
          </p:blipFill>
          <p:spPr>
            <a:xfrm>
              <a:off x="2031980" y="5091152"/>
              <a:ext cx="2340353" cy="456245"/>
            </a:xfrm>
            <a:prstGeom prst="rect">
              <a:avLst/>
            </a:prstGeom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2A1D9602-E95F-B1FE-D9C8-821328931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55" r="2744" b="19144"/>
            <a:stretch/>
          </p:blipFill>
          <p:spPr>
            <a:xfrm>
              <a:off x="9717360" y="4925219"/>
              <a:ext cx="1728000" cy="708365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42E2A661-8E90-7845-533A-4B917907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029" y="5157274"/>
              <a:ext cx="3026482" cy="324000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99EDB1BC-1F4B-402D-E1D2-47054BEB5EED}"/>
              </a:ext>
            </a:extLst>
          </p:cNvPr>
          <p:cNvSpPr txBox="1">
            <a:spLocks/>
          </p:cNvSpPr>
          <p:nvPr/>
        </p:nvSpPr>
        <p:spPr>
          <a:xfrm>
            <a:off x="4866404" y="1673904"/>
            <a:ext cx="6603669" cy="3679905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/>
              <a:t>VIA unites the sales </a:t>
            </a:r>
            <a:r>
              <a:rPr lang="en-US" sz="1800" dirty="0" err="1"/>
              <a:t>organisations</a:t>
            </a:r>
            <a:r>
              <a:rPr lang="en-US" sz="1800" dirty="0"/>
              <a:t> of the Belgian Audio-Visual media (Video, Audio, Cinema), and has the following goals: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nl-BE" sz="18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Stimulate consultation between the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Connect in order to develop new initiatives in the market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Facilitate consultation about technology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Promote the power of our media, by setting up joint research that support our current offer &amp; future developments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Support the setup of measurement and reporting of media, help to achieve consensus and bring together our experts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Represent its members towards other associations</a:t>
            </a:r>
            <a:endParaRPr lang="LID4096" sz="18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ACB4720-B370-0072-3D97-D86377DA2240}"/>
              </a:ext>
            </a:extLst>
          </p:cNvPr>
          <p:cNvSpPr txBox="1">
            <a:spLocks/>
          </p:cNvSpPr>
          <p:nvPr/>
        </p:nvSpPr>
        <p:spPr>
          <a:xfrm>
            <a:off x="847220" y="3559629"/>
            <a:ext cx="3153525" cy="1794180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b="1" dirty="0"/>
              <a:t>Contact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Ludovic de Barrau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Secretary General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hlinkClick r:id="rId9"/>
              </a:rPr>
              <a:t>ludovic@viabelgium.media</a:t>
            </a:r>
            <a:endParaRPr lang="nl-BE" sz="18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Thinkvia.be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528</Words>
  <Application>Microsoft Macintosh PowerPoint</Application>
  <PresentationFormat>Grand écran</PresentationFormat>
  <Paragraphs>91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Sofia Pro Light</vt:lpstr>
      <vt:lpstr>Tahoma</vt:lpstr>
      <vt:lpstr>Wingdings</vt:lpstr>
      <vt:lpstr>Kantoorthema</vt:lpstr>
      <vt:lpstr>Présentation PowerPoint</vt:lpstr>
      <vt:lpstr>Ads on local media are the most trusted</vt:lpstr>
      <vt:lpstr>Streaming audio platforms add limited reach</vt:lpstr>
      <vt:lpstr>BVOD’s incremental reach keeps growing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82</cp:revision>
  <dcterms:created xsi:type="dcterms:W3CDTF">2019-06-26T08:46:02Z</dcterms:created>
  <dcterms:modified xsi:type="dcterms:W3CDTF">2025-05-02T13:54:49Z</dcterms:modified>
</cp:coreProperties>
</file>