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145704276" r:id="rId2"/>
    <p:sldId id="2147477171" r:id="rId3"/>
    <p:sldId id="2145704266" r:id="rId4"/>
    <p:sldId id="2147477170" r:id="rId5"/>
    <p:sldId id="2147477168" r:id="rId6"/>
    <p:sldId id="2147477169" r:id="rId7"/>
    <p:sldId id="21474771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7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0AC16-88ED-4CE8-BE27-D067BEE4BBF8}" v="121" dt="2025-04-23T12:46:10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8" autoAdjust="0"/>
    <p:restoredTop sz="97803" autoAdjust="0"/>
  </p:normalViewPr>
  <p:slideViewPr>
    <p:cSldViewPr snapToGrid="0" showGuides="1">
      <p:cViewPr varScale="1">
        <p:scale>
          <a:sx n="210" d="100"/>
          <a:sy n="210" d="100"/>
        </p:scale>
        <p:origin x="2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Exclusive Radio</c:v>
                </c:pt>
              </c:strCache>
            </c:strRef>
          </c:tx>
          <c:spPr>
            <a:solidFill>
              <a:schemeClr val="bg1">
                <a:alpha val="31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0.62899651999999995</c:v>
                </c:pt>
                <c:pt idx="1">
                  <c:v>0.67748706800000003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8-4A04-A67D-08FBE3C17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Overlap</c:v>
                </c:pt>
              </c:strCache>
            </c:strRef>
          </c:tx>
          <c:spPr>
            <a:pattFill prst="dkVert">
              <a:fgClr>
                <a:srgbClr val="00B050"/>
              </a:fgClr>
              <a:bgClr>
                <a:srgbClr val="C57ACE"/>
              </a:bgClr>
            </a:patt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0.10154410899999999</c:v>
                </c:pt>
                <c:pt idx="1">
                  <c:v>0.14434228299999999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48-4A04-A67D-08FBE3C17F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Exclusive  streaming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4.9818403999999997E-2</c:v>
                </c:pt>
                <c:pt idx="1">
                  <c:v>3.3851930000000002E-2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48-4A04-A67D-08FBE3C17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526471711"/>
        <c:axId val="1526465951"/>
      </c:barChart>
      <c:catAx>
        <c:axId val="152647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526465951"/>
        <c:crosses val="autoZero"/>
        <c:auto val="1"/>
        <c:lblAlgn val="ctr"/>
        <c:lblOffset val="100"/>
        <c:noMultiLvlLbl val="0"/>
      </c:catAx>
      <c:valAx>
        <c:axId val="152646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2647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Exclusive Radio</c:v>
                </c:pt>
              </c:strCache>
            </c:strRef>
          </c:tx>
          <c:spPr>
            <a:solidFill>
              <a:schemeClr val="bg1">
                <a:alpha val="31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0.56838594399999998</c:v>
                </c:pt>
                <c:pt idx="1">
                  <c:v>0.635750221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4-413B-A16A-2DEA62639D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Overlap</c:v>
                </c:pt>
              </c:strCache>
            </c:strRef>
          </c:tx>
          <c:spPr>
            <a:pattFill prst="dkVert">
              <a:fgClr>
                <a:srgbClr val="00B050"/>
              </a:fgClr>
              <a:bgClr>
                <a:srgbClr val="C57ACE"/>
              </a:bgClr>
            </a:patt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6.7582882999999996E-2</c:v>
                </c:pt>
                <c:pt idx="1">
                  <c:v>0.10632009000000001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04-413B-A16A-2DEA62639D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Exclusive  streaming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5.5264826000000003E-2</c:v>
                </c:pt>
                <c:pt idx="1">
                  <c:v>3.9019941000000002E-2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04-413B-A16A-2DEA62639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526471711"/>
        <c:axId val="1526465951"/>
      </c:barChart>
      <c:catAx>
        <c:axId val="152647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526465951"/>
        <c:crosses val="autoZero"/>
        <c:auto val="1"/>
        <c:lblAlgn val="ctr"/>
        <c:lblOffset val="100"/>
        <c:noMultiLvlLbl val="0"/>
      </c:catAx>
      <c:valAx>
        <c:axId val="152646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2647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LID4096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27932211845083"/>
          <c:y val="0.19422099189802816"/>
          <c:w val="0.46829538845914243"/>
          <c:h val="0.661524703824946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Hearing ads on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CBE-4951-9F6D-1EFD16036B04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CBE-4951-9F6D-1EFD16036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CBE-4951-9F6D-1EFD16036B0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CBE-4951-9F6D-1EFD16036B04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CBE-4951-9F6D-1EFD16036B04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7CBE-4951-9F6D-1EFD16036B04}"/>
              </c:ext>
            </c:extLst>
          </c:dPt>
          <c:dPt>
            <c:idx val="6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CBE-4951-9F6D-1EFD16036B04}"/>
              </c:ext>
            </c:extLst>
          </c:dPt>
          <c:dPt>
            <c:idx val="7"/>
            <c:bubble3D val="0"/>
            <c:spPr>
              <a:solidFill>
                <a:srgbClr val="00ACAE"/>
              </a:solidFill>
            </c:spPr>
            <c:extLst>
              <c:ext xmlns:c16="http://schemas.microsoft.com/office/drawing/2014/chart" uri="{C3380CC4-5D6E-409C-BE32-E72D297353CC}">
                <c16:uniqueId val="{0000000F-7CBE-4951-9F6D-1EFD16036B04}"/>
              </c:ext>
            </c:extLst>
          </c:dPt>
          <c:dPt>
            <c:idx val="8"/>
            <c:bubble3D val="0"/>
            <c:spPr>
              <a:solidFill>
                <a:srgbClr val="363B4B"/>
              </a:solidFill>
            </c:spPr>
            <c:extLst>
              <c:ext xmlns:c16="http://schemas.microsoft.com/office/drawing/2014/chart" uri="{C3380CC4-5D6E-409C-BE32-E72D297353CC}">
                <c16:uniqueId val="{00000011-7CBE-4951-9F6D-1EFD16036B04}"/>
              </c:ext>
            </c:extLst>
          </c:dPt>
          <c:dLbls>
            <c:dLbl>
              <c:idx val="0"/>
              <c:layout>
                <c:manualLayout>
                  <c:x val="0.12169891725773148"/>
                  <c:y val="-0.175455924002634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951-9F6D-1EFD16036B04}"/>
                </c:ext>
              </c:extLst>
            </c:dLbl>
            <c:dLbl>
              <c:idx val="1"/>
              <c:layout>
                <c:manualLayout>
                  <c:x val="0.26182310855191365"/>
                  <c:y val="6.8224546333046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6835710618804"/>
                      <c:h val="0.1579686636601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BE-4951-9F6D-1EFD16036B04}"/>
                </c:ext>
              </c:extLst>
            </c:dLbl>
            <c:dLbl>
              <c:idx val="2"/>
              <c:layout>
                <c:manualLayout>
                  <c:x val="-0.18645677855659318"/>
                  <c:y val="0.13197783577373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9925872097201"/>
                      <c:h val="0.20300075675202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BE-4951-9F6D-1EFD16036B04}"/>
                </c:ext>
              </c:extLst>
            </c:dLbl>
            <c:dLbl>
              <c:idx val="3"/>
              <c:layout>
                <c:manualLayout>
                  <c:x val="-0.23300846774963085"/>
                  <c:y val="3.38440395501951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4741837713377"/>
                      <c:h val="0.14248670012672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CBE-4951-9F6D-1EFD16036B04}"/>
                </c:ext>
              </c:extLst>
            </c:dLbl>
            <c:dLbl>
              <c:idx val="4"/>
              <c:layout>
                <c:manualLayout>
                  <c:x val="-0.24612144460515864"/>
                  <c:y val="-1.52306955390670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9917253145284"/>
                      <c:h val="0.13155923668257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BE-4951-9F6D-1EFD16036B04}"/>
                </c:ext>
              </c:extLst>
            </c:dLbl>
            <c:dLbl>
              <c:idx val="5"/>
              <c:layout>
                <c:manualLayout>
                  <c:x val="-0.20715964850498628"/>
                  <c:y val="-8.63574436783075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64427655013138"/>
                      <c:h val="0.13027376338764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BE-4951-9F6D-1EFD16036B04}"/>
                </c:ext>
              </c:extLst>
            </c:dLbl>
            <c:dLbl>
              <c:idx val="6"/>
              <c:layout>
                <c:manualLayout>
                  <c:x val="-0.30246437152586225"/>
                  <c:y val="-0.17151998491956544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400"/>
                    </a:pPr>
                    <a:fld id="{2B6CDE3E-2AC4-4636-A49D-0C8549CE9597}" type="CATEGORYNAME">
                      <a:rPr lang="en-US" sz="1400"/>
                      <a:pPr algn="ctr">
                        <a:defRPr sz="1400"/>
                      </a:pPr>
                      <a:t>[NOM DE CATÉGORIE]</a:t>
                    </a:fld>
                    <a:r>
                      <a:rPr lang="en-US" sz="1400" dirty="0"/>
                      <a:t> </a:t>
                    </a:r>
                    <a:fld id="{2ED844C3-3E3E-4F64-9516-550DD8D1B34F}" type="VALUE">
                      <a:rPr lang="en-US" sz="1400"/>
                      <a:pPr algn="ctr">
                        <a:defRPr sz="1400"/>
                      </a:pPr>
                      <a:t>[VALEUR]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42694755504584"/>
                      <c:h val="0.12248756950876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E-4951-9F6D-1EFD16036B04}"/>
                </c:ext>
              </c:extLst>
            </c:dLbl>
            <c:dLbl>
              <c:idx val="7"/>
              <c:layout>
                <c:manualLayout>
                  <c:x val="-0.293779887034536"/>
                  <c:y val="-0.11175132831543855"/>
                </c:manualLayout>
              </c:layout>
              <c:tx>
                <c:rich>
                  <a:bodyPr/>
                  <a:lstStyle/>
                  <a:p>
                    <a:pPr algn="r">
                      <a:defRPr sz="1400"/>
                    </a:pPr>
                    <a:fld id="{88A13385-1CC7-416C-8C05-78063C30873C}" type="CATEGORYNAME">
                      <a:rPr lang="en-US" sz="1400"/>
                      <a:pPr algn="r">
                        <a:defRPr sz="1400"/>
                      </a:pPr>
                      <a:t>[NOM DE CATÉGORIE]</a:t>
                    </a:fld>
                    <a:r>
                      <a:rPr lang="en-US" sz="1400"/>
                      <a:t>  </a:t>
                    </a:r>
                    <a:fld id="{87BFF746-E345-4C47-9CD6-33ACE7FBF81B}" type="VALUE">
                      <a:rPr lang="en-US" sz="1400"/>
                      <a:pPr algn="r">
                        <a:defRPr sz="1400"/>
                      </a:pPr>
                      <a:t>[VALEUR]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482498401118088"/>
                      <c:h val="0.154969437877637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CBE-4951-9F6D-1EFD16036B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BE-4951-9F6D-1EFD16036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Live FM Radio</c:v>
                </c:pt>
                <c:pt idx="1">
                  <c:v>Live DAB Radio</c:v>
                </c:pt>
                <c:pt idx="2">
                  <c:v>Live TV Radio</c:v>
                </c:pt>
                <c:pt idx="3">
                  <c:v>Live via site/app radio station</c:v>
                </c:pt>
                <c:pt idx="4">
                  <c:v>Live via radio platform</c:v>
                </c:pt>
                <c:pt idx="5">
                  <c:v>Podcast (timeshift or original)</c:v>
                </c:pt>
                <c:pt idx="6">
                  <c:v>Audio streaming services (free)</c:v>
                </c:pt>
                <c:pt idx="7">
                  <c:v>Audio streaming services (paid)</c:v>
                </c:pt>
                <c:pt idx="8">
                  <c:v>Music via videoplatform</c:v>
                </c:pt>
                <c:pt idx="9">
                  <c:v>Owned music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0.38517074344004321</c:v>
                </c:pt>
                <c:pt idx="1">
                  <c:v>0.20516922394240258</c:v>
                </c:pt>
                <c:pt idx="2">
                  <c:v>9.5899440478061398E-2</c:v>
                </c:pt>
                <c:pt idx="3">
                  <c:v>9.3120506445618964E-2</c:v>
                </c:pt>
                <c:pt idx="4">
                  <c:v>4.965378356081146E-2</c:v>
                </c:pt>
                <c:pt idx="5">
                  <c:v>8.628857202791532E-3</c:v>
                </c:pt>
                <c:pt idx="6">
                  <c:v>0.16235744493027096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BE-4951-9F6D-1EFD16036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27932211845083"/>
          <c:y val="0.19422099189802816"/>
          <c:w val="0.46829538845914243"/>
          <c:h val="0.661524703824946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Hearing ads on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CBE-4951-9F6D-1EFD16036B04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CBE-4951-9F6D-1EFD16036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CBE-4951-9F6D-1EFD16036B0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CBE-4951-9F6D-1EFD16036B04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CBE-4951-9F6D-1EFD16036B04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7CBE-4951-9F6D-1EFD16036B04}"/>
              </c:ext>
            </c:extLst>
          </c:dPt>
          <c:dPt>
            <c:idx val="6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CBE-4951-9F6D-1EFD16036B04}"/>
              </c:ext>
            </c:extLst>
          </c:dPt>
          <c:dPt>
            <c:idx val="7"/>
            <c:bubble3D val="0"/>
            <c:spPr>
              <a:solidFill>
                <a:srgbClr val="00ACAE"/>
              </a:solidFill>
            </c:spPr>
            <c:extLst>
              <c:ext xmlns:c16="http://schemas.microsoft.com/office/drawing/2014/chart" uri="{C3380CC4-5D6E-409C-BE32-E72D297353CC}">
                <c16:uniqueId val="{0000000F-7CBE-4951-9F6D-1EFD16036B04}"/>
              </c:ext>
            </c:extLst>
          </c:dPt>
          <c:dPt>
            <c:idx val="8"/>
            <c:bubble3D val="0"/>
            <c:spPr>
              <a:solidFill>
                <a:srgbClr val="363B4B"/>
              </a:solidFill>
            </c:spPr>
            <c:extLst>
              <c:ext xmlns:c16="http://schemas.microsoft.com/office/drawing/2014/chart" uri="{C3380CC4-5D6E-409C-BE32-E72D297353CC}">
                <c16:uniqueId val="{00000011-7CBE-4951-9F6D-1EFD16036B04}"/>
              </c:ext>
            </c:extLst>
          </c:dPt>
          <c:dLbls>
            <c:dLbl>
              <c:idx val="0"/>
              <c:layout>
                <c:manualLayout>
                  <c:x val="0.12357777918815693"/>
                  <c:y val="-0.1489146935595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951-9F6D-1EFD16036B04}"/>
                </c:ext>
              </c:extLst>
            </c:dLbl>
            <c:dLbl>
              <c:idx val="1"/>
              <c:layout>
                <c:manualLayout>
                  <c:x val="0.26182310855191365"/>
                  <c:y val="6.8224546333046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6835710618804"/>
                      <c:h val="0.1579686636601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BE-4951-9F6D-1EFD16036B04}"/>
                </c:ext>
              </c:extLst>
            </c:dLbl>
            <c:dLbl>
              <c:idx val="2"/>
              <c:layout>
                <c:manualLayout>
                  <c:x val="-0.16766815925233722"/>
                  <c:y val="0.101881125381608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9925872097201"/>
                      <c:h val="0.20300075675202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BE-4951-9F6D-1EFD16036B04}"/>
                </c:ext>
              </c:extLst>
            </c:dLbl>
            <c:dLbl>
              <c:idx val="3"/>
              <c:layout>
                <c:manualLayout>
                  <c:x val="-0.29688977338410105"/>
                  <c:y val="0.10019711565790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4741837713377"/>
                      <c:h val="0.14248670012672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CBE-4951-9F6D-1EFD16036B04}"/>
                </c:ext>
              </c:extLst>
            </c:dLbl>
            <c:dLbl>
              <c:idx val="4"/>
              <c:layout>
                <c:manualLayout>
                  <c:x val="-0.25175803039643541"/>
                  <c:y val="6.43929957901846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9917253145284"/>
                      <c:h val="0.13155923668257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BE-4951-9F6D-1EFD16036B04}"/>
                </c:ext>
              </c:extLst>
            </c:dLbl>
            <c:dLbl>
              <c:idx val="5"/>
              <c:layout>
                <c:manualLayout>
                  <c:x val="-0.23534254685800288"/>
                  <c:y val="-3.8583216579784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64427655013138"/>
                      <c:h val="0.13027376338764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BE-4951-9F6D-1EFD16036B04}"/>
                </c:ext>
              </c:extLst>
            </c:dLbl>
            <c:dLbl>
              <c:idx val="6"/>
              <c:layout>
                <c:manualLayout>
                  <c:x val="-0.25200317009869649"/>
                  <c:y val="-0.11843752403339765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400"/>
                    </a:pPr>
                    <a:fld id="{2B6CDE3E-2AC4-4636-A49D-0C8549CE9597}" type="CATEGORYNAME">
                      <a:rPr lang="en-US" sz="1400"/>
                      <a:pPr algn="ctr">
                        <a:defRPr sz="1400"/>
                      </a:pPr>
                      <a:t>[NOM DE CATÉGORIE]</a:t>
                    </a:fld>
                    <a:r>
                      <a:rPr lang="en-US" sz="1400" dirty="0"/>
                      <a:t> </a:t>
                    </a:r>
                    <a:fld id="{2ED844C3-3E3E-4F64-9516-550DD8D1B34F}" type="VALUE">
                      <a:rPr lang="en-US" sz="1400"/>
                      <a:pPr algn="ctr">
                        <a:defRPr sz="1400"/>
                      </a:pPr>
                      <a:t>[VALEUR]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42694755504584"/>
                      <c:h val="0.12248756950876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E-4951-9F6D-1EFD16036B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5482498401118088"/>
                      <c:h val="0.15496943787763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CBE-4951-9F6D-1EFD16036B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BE-4951-9F6D-1EFD16036B0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23-C048-BAE7-8B78672462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Live FM Radio</c:v>
                </c:pt>
                <c:pt idx="1">
                  <c:v>Live DAB Radio</c:v>
                </c:pt>
                <c:pt idx="2">
                  <c:v>Live TV Radio</c:v>
                </c:pt>
                <c:pt idx="3">
                  <c:v>Live via site/app radio station</c:v>
                </c:pt>
                <c:pt idx="4">
                  <c:v>Live via radio platform</c:v>
                </c:pt>
                <c:pt idx="5">
                  <c:v>Podcast (timeshift or original)</c:v>
                </c:pt>
                <c:pt idx="6">
                  <c:v>Audio streaming services (free)</c:v>
                </c:pt>
                <c:pt idx="7">
                  <c:v>Audio streaming services (paid)</c:v>
                </c:pt>
                <c:pt idx="8">
                  <c:v>Music via videoplatform</c:v>
                </c:pt>
                <c:pt idx="9">
                  <c:v>Owned music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0.32519968505280228</c:v>
                </c:pt>
                <c:pt idx="1">
                  <c:v>0.1394048912059653</c:v>
                </c:pt>
                <c:pt idx="2">
                  <c:v>0.101187607661521</c:v>
                </c:pt>
                <c:pt idx="3">
                  <c:v>9.4367292444358639E-2</c:v>
                </c:pt>
                <c:pt idx="4">
                  <c:v>5.3092626216358782E-2</c:v>
                </c:pt>
                <c:pt idx="5">
                  <c:v>1.3464248660745127E-2</c:v>
                </c:pt>
                <c:pt idx="6">
                  <c:v>0.2732836487582489</c:v>
                </c:pt>
                <c:pt idx="7" formatCode="_-* #,##0.0_-;\-* #,##0.0_-;_-* &quot;-&quot;??_-;_-@_-">
                  <c:v>0</c:v>
                </c:pt>
                <c:pt idx="8" formatCode="_-* #,##0.0_-;\-* #,##0.0_-;_-* &quot;-&quot;??_-;_-@_-">
                  <c:v>0</c:v>
                </c:pt>
                <c:pt idx="9" formatCode="_-* #,##0.0_-;\-* #,##0.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BE-4951-9F6D-1EFD16036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Live FM Radio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Feuil1!$B$2:$B$3</c:f>
              <c:numCache>
                <c:formatCode>0.0%</c:formatCode>
                <c:ptCount val="2"/>
                <c:pt idx="0">
                  <c:v>0.41567815032266014</c:v>
                </c:pt>
                <c:pt idx="1">
                  <c:v>0.36447099099400548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9-5642-B849-E36F7F22C9F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Live DAB Radio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Feuil1!$C$2:$C$3</c:f>
              <c:numCache>
                <c:formatCode>0.0%</c:formatCode>
                <c:ptCount val="2"/>
                <c:pt idx="0">
                  <c:v>0.1304346652359536</c:v>
                </c:pt>
                <c:pt idx="1">
                  <c:v>0.25211777231558746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9-5642-B849-E36F7F22C9F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Live TV Radio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Feuil1!$D$2:$D$3</c:f>
              <c:numCache>
                <c:formatCode>0.0%</c:formatCode>
                <c:ptCount val="2"/>
                <c:pt idx="0">
                  <c:v>0.10390456574122107</c:v>
                </c:pt>
                <c:pt idx="1">
                  <c:v>9.0452654699242227E-2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9-5642-B849-E36F7F22C9F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Live via site/app radio station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Feuil1!$E$2:$E$3</c:f>
              <c:numCache>
                <c:formatCode>0.0%</c:formatCode>
                <c:ptCount val="2"/>
                <c:pt idx="0">
                  <c:v>0.10905487850995019</c:v>
                </c:pt>
                <c:pt idx="1">
                  <c:v>8.2661564693635226E-2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39-5642-B849-E36F7F22C9F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Live via radio platform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Feuil1!$F$2:$F$3</c:f>
              <c:numCache>
                <c:formatCode>0.0%</c:formatCode>
                <c:ptCount val="2"/>
                <c:pt idx="0">
                  <c:v>4.3657883818645625E-2</c:v>
                </c:pt>
                <c:pt idx="1">
                  <c:v>5.334996387985768E-2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39-5642-B849-E36F7F22C9FC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Podcast (timeshift or original)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Feuil1!$G$2:$G$3</c:f>
              <c:numCache>
                <c:formatCode>0.0%</c:formatCode>
                <c:ptCount val="2"/>
                <c:pt idx="0">
                  <c:v>1.0247048202001084E-2</c:v>
                </c:pt>
                <c:pt idx="1">
                  <c:v>7.759816177049992E-3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39-5642-B849-E36F7F22C9FC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Audio streaming services (free)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Feuil1!$H$2:$H$3</c:f>
              <c:numCache>
                <c:formatCode>0.0%</c:formatCode>
                <c:ptCount val="2"/>
                <c:pt idx="0">
                  <c:v>0.18702280816956843</c:v>
                </c:pt>
                <c:pt idx="1">
                  <c:v>0.14918723724062208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39-5642-B849-E36F7F22C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4779536"/>
        <c:axId val="844781264"/>
      </c:barChart>
      <c:catAx>
        <c:axId val="84477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2"/>
          </a:solidFill>
          <a:ln w="9525" cap="flat" cmpd="sng" algn="ctr">
            <a:solidFill>
              <a:schemeClr val="bg2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4781264"/>
        <c:crosses val="autoZero"/>
        <c:auto val="1"/>
        <c:lblAlgn val="ctr"/>
        <c:lblOffset val="100"/>
        <c:noMultiLvlLbl val="0"/>
      </c:catAx>
      <c:valAx>
        <c:axId val="84478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477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CDD0-8114-4269-BD8D-45BA19248BD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2B421-ED01-45F5-9514-37EF903344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0B71E-1972-3BDD-3B46-6884B4021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2DB9AF-A523-0483-8E1D-452E7835E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F0582-335A-74DB-9E61-35D04B2FE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9A78A-7FE7-FC2D-A8C7-247CB028E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0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BF6F5918-59D7-2FDF-5E96-94CEF1F3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74" y="374383"/>
            <a:ext cx="9648102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6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9C12C-943A-49FD-9C09-10B573B7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AECA8-DF2E-4BC3-87A6-3A7748CDE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53350-21B9-417E-8BEF-941B5C1D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1BF1-515C-4B34-867C-E8E8D60B721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3805E670-5AEA-4A7A-9866-D4B91AF5C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7599" y="1310400"/>
            <a:ext cx="9359999" cy="2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logo with arrows pointing up&#10;&#10;Description automatically generated with medium confidence">
            <a:extLst>
              <a:ext uri="{FF2B5EF4-FFF2-40B4-BE49-F238E27FC236}">
                <a16:creationId xmlns:a16="http://schemas.microsoft.com/office/drawing/2014/main" id="{06F729AE-00BF-D137-271B-ADF471EF6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72" y="0"/>
            <a:ext cx="890727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57083A-9623-49B2-8B80-FAD4E4AE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76" y="374383"/>
            <a:ext cx="9359999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00C657-CF28-4065-AFC1-43EA2C4C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438183"/>
            <a:ext cx="9360000" cy="43938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441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6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9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52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1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37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44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50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A8863-DEA9-AAD1-1B36-AA6E3F79C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33" y="1271302"/>
            <a:ext cx="3389643" cy="2418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B142E-BAAD-A5DF-44E2-73B00D4743B0}"/>
              </a:ext>
            </a:extLst>
          </p:cNvPr>
          <p:cNvSpPr txBox="1"/>
          <p:nvPr/>
        </p:nvSpPr>
        <p:spPr>
          <a:xfrm>
            <a:off x="3461405" y="4288389"/>
            <a:ext cx="45784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b="1" dirty="0"/>
              <a:t>POWER SLIDES</a:t>
            </a:r>
          </a:p>
          <a:p>
            <a:pPr algn="ctr"/>
            <a:r>
              <a:rPr lang="nl-BE" sz="4400" dirty="0"/>
              <a:t>2025</a:t>
            </a:r>
            <a:endParaRPr lang="LID4096" sz="4400" dirty="0"/>
          </a:p>
        </p:txBody>
      </p:sp>
    </p:spTree>
    <p:extLst>
      <p:ext uri="{BB962C8B-B14F-4D97-AF65-F5344CB8AC3E}">
        <p14:creationId xmlns:p14="http://schemas.microsoft.com/office/powerpoint/2010/main" val="262075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977CE-1189-CD44-0C9A-9EBD8D44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6E1B9A-F801-0B1E-3850-4AC66E83EFEE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DDE79-F983-065F-201B-0B026AB50879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chemeClr val="bg2"/>
                </a:solidFill>
              </a:rPr>
              <a:t>POWER SLIDES</a:t>
            </a:r>
            <a:r>
              <a:rPr lang="nl-BE" sz="2800" dirty="0">
                <a:solidFill>
                  <a:schemeClr val="bg2"/>
                </a:solidFill>
              </a:rPr>
              <a:t> 2025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58605-C6AB-6FF4-8A4D-6FD3BF1B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370" y="176105"/>
            <a:ext cx="9127638" cy="540000"/>
          </a:xfrm>
        </p:spPr>
        <p:txBody>
          <a:bodyPr anchor="ctr"/>
          <a:lstStyle/>
          <a:p>
            <a:r>
              <a:rPr lang="en-US" dirty="0"/>
              <a:t>Streaming audio platforms add limited reach</a:t>
            </a:r>
            <a:endParaRPr lang="LID4096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E044D11-00D0-16E3-01D8-079D782164B2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1CD77-6645-365D-DDE4-482F6FB196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77582"/>
            <a:ext cx="12192000" cy="28748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Source : CIM Audio Time 2024 &amp; 2025, on target 18-54.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Hypothesis:  % of FREE streamers is the same in the Exclusive versus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Overlapper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 category.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Clic</a:t>
            </a:r>
            <a:r>
              <a:rPr lang="en-US" dirty="0">
                <a:latin typeface="Sofia Pro Light"/>
                <a:cs typeface="+mn-cs"/>
              </a:rPr>
              <a:t>k here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 for more info.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49698A7-B10B-2A2D-D0CD-92F8373FC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4ADBBB59-040D-C2F6-C870-12B7B9FCA37B}"/>
              </a:ext>
            </a:extLst>
          </p:cNvPr>
          <p:cNvCxnSpPr>
            <a:cxnSpLocks/>
          </p:cNvCxnSpPr>
          <p:nvPr/>
        </p:nvCxnSpPr>
        <p:spPr>
          <a:xfrm>
            <a:off x="3150973" y="803170"/>
            <a:ext cx="90410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A1BAE1BA-FABB-E220-9CD0-37E412C36C09}"/>
              </a:ext>
            </a:extLst>
          </p:cNvPr>
          <p:cNvGrpSpPr/>
          <p:nvPr/>
        </p:nvGrpSpPr>
        <p:grpSpPr>
          <a:xfrm>
            <a:off x="163855" y="3343552"/>
            <a:ext cx="985324" cy="958012"/>
            <a:chOff x="130632" y="3227826"/>
            <a:chExt cx="1455137" cy="1414802"/>
          </a:xfrm>
        </p:grpSpPr>
        <p:sp>
          <p:nvSpPr>
            <p:cNvPr id="5" name="Ellipse 8">
              <a:extLst>
                <a:ext uri="{FF2B5EF4-FFF2-40B4-BE49-F238E27FC236}">
                  <a16:creationId xmlns:a16="http://schemas.microsoft.com/office/drawing/2014/main" id="{4FC675EB-85C9-E735-D914-B461ED870A30}"/>
                </a:ext>
              </a:extLst>
            </p:cNvPr>
            <p:cNvSpPr/>
            <p:nvPr/>
          </p:nvSpPr>
          <p:spPr>
            <a:xfrm>
              <a:off x="130632" y="3227826"/>
              <a:ext cx="1455137" cy="14148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13">
              <a:extLst>
                <a:ext uri="{FF2B5EF4-FFF2-40B4-BE49-F238E27FC236}">
                  <a16:creationId xmlns:a16="http://schemas.microsoft.com/office/drawing/2014/main" id="{B09B5138-DBEC-5EC3-7FA7-078568C018A7}"/>
                </a:ext>
              </a:extLst>
            </p:cNvPr>
            <p:cNvGrpSpPr/>
            <p:nvPr/>
          </p:nvGrpSpPr>
          <p:grpSpPr>
            <a:xfrm>
              <a:off x="317262" y="3429000"/>
              <a:ext cx="1081876" cy="1012455"/>
              <a:chOff x="317262" y="3429000"/>
              <a:chExt cx="1081876" cy="1012455"/>
            </a:xfrm>
          </p:grpSpPr>
          <p:sp>
            <p:nvSpPr>
              <p:cNvPr id="11" name="Rectangle : coins arrondis 14">
                <a:extLst>
                  <a:ext uri="{FF2B5EF4-FFF2-40B4-BE49-F238E27FC236}">
                    <a16:creationId xmlns:a16="http://schemas.microsoft.com/office/drawing/2014/main" id="{18EC3457-65D9-AAF3-6AD5-6A7F30CEA8A3}"/>
                  </a:ext>
                </a:extLst>
              </p:cNvPr>
              <p:cNvSpPr/>
              <p:nvPr/>
            </p:nvSpPr>
            <p:spPr>
              <a:xfrm>
                <a:off x="317262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 : coins arrondis 15">
                <a:extLst>
                  <a:ext uri="{FF2B5EF4-FFF2-40B4-BE49-F238E27FC236}">
                    <a16:creationId xmlns:a16="http://schemas.microsoft.com/office/drawing/2014/main" id="{91CA97CF-6DBF-28C3-FE6F-86C8DAC8AA46}"/>
                  </a:ext>
                </a:extLst>
              </p:cNvPr>
              <p:cNvSpPr/>
              <p:nvPr/>
            </p:nvSpPr>
            <p:spPr>
              <a:xfrm>
                <a:off x="443454" y="3808671"/>
                <a:ext cx="72338" cy="253114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 : coins arrondis 16">
                <a:extLst>
                  <a:ext uri="{FF2B5EF4-FFF2-40B4-BE49-F238E27FC236}">
                    <a16:creationId xmlns:a16="http://schemas.microsoft.com/office/drawing/2014/main" id="{EC9F98B2-A4DB-BF6A-F10B-C5546C51F4C4}"/>
                  </a:ext>
                </a:extLst>
              </p:cNvPr>
              <p:cNvSpPr/>
              <p:nvPr/>
            </p:nvSpPr>
            <p:spPr>
              <a:xfrm>
                <a:off x="569646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 : coins arrondis 17">
                <a:extLst>
                  <a:ext uri="{FF2B5EF4-FFF2-40B4-BE49-F238E27FC236}">
                    <a16:creationId xmlns:a16="http://schemas.microsoft.com/office/drawing/2014/main" id="{4062BC01-5BE0-F2DD-7A7D-6539E3BBD4B6}"/>
                  </a:ext>
                </a:extLst>
              </p:cNvPr>
              <p:cNvSpPr/>
              <p:nvPr/>
            </p:nvSpPr>
            <p:spPr>
              <a:xfrm>
                <a:off x="695838" y="3429000"/>
                <a:ext cx="72338" cy="101245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 : coins arrondis 18">
                <a:extLst>
                  <a:ext uri="{FF2B5EF4-FFF2-40B4-BE49-F238E27FC236}">
                    <a16:creationId xmlns:a16="http://schemas.microsoft.com/office/drawing/2014/main" id="{ADD0B1A4-11EE-714E-EF47-91933935A7ED}"/>
                  </a:ext>
                </a:extLst>
              </p:cNvPr>
              <p:cNvSpPr/>
              <p:nvPr/>
            </p:nvSpPr>
            <p:spPr>
              <a:xfrm>
                <a:off x="948222" y="3541495"/>
                <a:ext cx="72338" cy="78746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 : coins arrondis 19">
                <a:extLst>
                  <a:ext uri="{FF2B5EF4-FFF2-40B4-BE49-F238E27FC236}">
                    <a16:creationId xmlns:a16="http://schemas.microsoft.com/office/drawing/2014/main" id="{73689879-1FF1-D3A0-61C0-183BA4C5B484}"/>
                  </a:ext>
                </a:extLst>
              </p:cNvPr>
              <p:cNvSpPr/>
              <p:nvPr/>
            </p:nvSpPr>
            <p:spPr>
              <a:xfrm>
                <a:off x="1074414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Rectangle : coins arrondis 20">
                <a:extLst>
                  <a:ext uri="{FF2B5EF4-FFF2-40B4-BE49-F238E27FC236}">
                    <a16:creationId xmlns:a16="http://schemas.microsoft.com/office/drawing/2014/main" id="{8EBD18CA-610C-2FAF-DFBE-8D7CFEB45E97}"/>
                  </a:ext>
                </a:extLst>
              </p:cNvPr>
              <p:cNvSpPr/>
              <p:nvPr/>
            </p:nvSpPr>
            <p:spPr>
              <a:xfrm>
                <a:off x="1200606" y="3639928"/>
                <a:ext cx="72338" cy="590599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 : coins arrondis 21">
                <a:extLst>
                  <a:ext uri="{FF2B5EF4-FFF2-40B4-BE49-F238E27FC236}">
                    <a16:creationId xmlns:a16="http://schemas.microsoft.com/office/drawing/2014/main" id="{EBE9D223-3735-8C2F-40C2-F6A4266119B8}"/>
                  </a:ext>
                </a:extLst>
              </p:cNvPr>
              <p:cNvSpPr/>
              <p:nvPr/>
            </p:nvSpPr>
            <p:spPr>
              <a:xfrm>
                <a:off x="1326800" y="3850856"/>
                <a:ext cx="72338" cy="168743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 : coins arrondis 22">
                <a:extLst>
                  <a:ext uri="{FF2B5EF4-FFF2-40B4-BE49-F238E27FC236}">
                    <a16:creationId xmlns:a16="http://schemas.microsoft.com/office/drawing/2014/main" id="{526A22C6-6EAF-A0CF-A403-92A61EFFFEC7}"/>
                  </a:ext>
                </a:extLst>
              </p:cNvPr>
              <p:cNvSpPr/>
              <p:nvPr/>
            </p:nvSpPr>
            <p:spPr>
              <a:xfrm>
                <a:off x="822030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0" name="ZoneTexte 25">
            <a:extLst>
              <a:ext uri="{FF2B5EF4-FFF2-40B4-BE49-F238E27FC236}">
                <a16:creationId xmlns:a16="http://schemas.microsoft.com/office/drawing/2014/main" id="{7C29E006-CAC4-970B-BD67-BC5E0551995D}"/>
              </a:ext>
            </a:extLst>
          </p:cNvPr>
          <p:cNvSpPr txBox="1"/>
          <p:nvPr/>
        </p:nvSpPr>
        <p:spPr>
          <a:xfrm>
            <a:off x="3695239" y="1458731"/>
            <a:ext cx="11782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NORTH</a:t>
            </a:r>
          </a:p>
        </p:txBody>
      </p:sp>
      <p:sp>
        <p:nvSpPr>
          <p:cNvPr id="41" name="ZoneTexte 46">
            <a:extLst>
              <a:ext uri="{FF2B5EF4-FFF2-40B4-BE49-F238E27FC236}">
                <a16:creationId xmlns:a16="http://schemas.microsoft.com/office/drawing/2014/main" id="{D9189E51-EF6E-49E8-FAEB-17D7B7337387}"/>
              </a:ext>
            </a:extLst>
          </p:cNvPr>
          <p:cNvSpPr txBox="1"/>
          <p:nvPr/>
        </p:nvSpPr>
        <p:spPr>
          <a:xfrm>
            <a:off x="8965279" y="1458731"/>
            <a:ext cx="116410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SOUTH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CE1A283D-3BE1-BA46-177E-47E0A3D0B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304251"/>
              </p:ext>
            </p:extLst>
          </p:nvPr>
        </p:nvGraphicFramePr>
        <p:xfrm>
          <a:off x="2382630" y="2187866"/>
          <a:ext cx="5618747" cy="33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A33C2C32-2EA6-222A-4E7A-D31EE03736E0}"/>
              </a:ext>
            </a:extLst>
          </p:cNvPr>
          <p:cNvSpPr/>
          <p:nvPr/>
        </p:nvSpPr>
        <p:spPr>
          <a:xfrm>
            <a:off x="3653579" y="2853868"/>
            <a:ext cx="405328" cy="2260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43605DA-1FFC-2E4C-7850-4F04D1C771A3}"/>
              </a:ext>
            </a:extLst>
          </p:cNvPr>
          <p:cNvSpPr/>
          <p:nvPr/>
        </p:nvSpPr>
        <p:spPr>
          <a:xfrm>
            <a:off x="5308189" y="2581587"/>
            <a:ext cx="405328" cy="2532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5008484C-FB9C-D394-12A3-96B53B7BC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556392"/>
              </p:ext>
            </p:extLst>
          </p:nvPr>
        </p:nvGraphicFramePr>
        <p:xfrm>
          <a:off x="7671486" y="2176875"/>
          <a:ext cx="3717591" cy="33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4479F902-4C81-FE4A-55E4-28679BC2AAFF}"/>
              </a:ext>
            </a:extLst>
          </p:cNvPr>
          <p:cNvSpPr/>
          <p:nvPr/>
        </p:nvSpPr>
        <p:spPr>
          <a:xfrm>
            <a:off x="10657205" y="2803359"/>
            <a:ext cx="405328" cy="2298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312F9C-80AC-7BEE-9923-B2B6DBD2F3D1}"/>
              </a:ext>
            </a:extLst>
          </p:cNvPr>
          <p:cNvSpPr/>
          <p:nvPr/>
        </p:nvSpPr>
        <p:spPr>
          <a:xfrm>
            <a:off x="8942435" y="3128210"/>
            <a:ext cx="405328" cy="1973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6448E5-60FD-2A8E-5437-430ADBAE514F}"/>
              </a:ext>
            </a:extLst>
          </p:cNvPr>
          <p:cNvSpPr txBox="1"/>
          <p:nvPr/>
        </p:nvSpPr>
        <p:spPr>
          <a:xfrm>
            <a:off x="4007048" y="2764134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73%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92383A-64E3-B1A5-57D5-46B54DFB0D90}"/>
              </a:ext>
            </a:extLst>
          </p:cNvPr>
          <p:cNvSpPr txBox="1"/>
          <p:nvPr/>
        </p:nvSpPr>
        <p:spPr>
          <a:xfrm>
            <a:off x="5684887" y="2496568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82%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F4F115-49CE-51A2-37B0-308D007C9458}"/>
              </a:ext>
            </a:extLst>
          </p:cNvPr>
          <p:cNvSpPr txBox="1"/>
          <p:nvPr/>
        </p:nvSpPr>
        <p:spPr>
          <a:xfrm>
            <a:off x="9321064" y="3038566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64%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5BBE58-7864-74D6-0682-9768A7929084}"/>
              </a:ext>
            </a:extLst>
          </p:cNvPr>
          <p:cNvSpPr txBox="1"/>
          <p:nvPr/>
        </p:nvSpPr>
        <p:spPr>
          <a:xfrm>
            <a:off x="10998903" y="2771000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74%</a:t>
            </a:r>
          </a:p>
        </p:txBody>
      </p:sp>
    </p:spTree>
    <p:extLst>
      <p:ext uri="{BB962C8B-B14F-4D97-AF65-F5344CB8AC3E}">
        <p14:creationId xmlns:p14="http://schemas.microsoft.com/office/powerpoint/2010/main" val="67763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26438A-99FD-F3D3-1568-BBF9F19F37B8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3C3C-610E-2FD6-639A-D03B699244B6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chemeClr val="bg2"/>
                </a:solidFill>
              </a:rPr>
              <a:t>POWER SLIDES</a:t>
            </a:r>
            <a:r>
              <a:rPr lang="nl-BE" sz="2800" dirty="0">
                <a:solidFill>
                  <a:schemeClr val="bg2"/>
                </a:solidFill>
              </a:rPr>
              <a:t> 2025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E2603-18D9-1844-D289-E3F63D7A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219" y="176671"/>
            <a:ext cx="8065640" cy="540000"/>
          </a:xfrm>
        </p:spPr>
        <p:txBody>
          <a:bodyPr anchor="ctr"/>
          <a:lstStyle/>
          <a:p>
            <a:r>
              <a:rPr lang="en-US" dirty="0"/>
              <a:t>BVOD’s incremental reach keeps growing</a:t>
            </a:r>
            <a:endParaRPr lang="LID4096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D3CC06-A2F4-9761-B872-F27290C72D51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77582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 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nl-BE" sz="1200" dirty="0">
                <a:solidFill>
                  <a:schemeClr val="bg1"/>
                </a:solidFill>
              </a:rPr>
              <a:t>CIM ToVA planner, 18-54, Feb. 2025. 330 GRP. Budget split TV/BVOD 2025 : 85/15 in the South and 80/20 in </a:t>
            </a:r>
            <a:r>
              <a:rPr lang="nl-BE" sz="1200" dirty="0" err="1">
                <a:solidFill>
                  <a:schemeClr val="bg1"/>
                </a:solidFill>
              </a:rPr>
              <a:t>the</a:t>
            </a:r>
            <a:r>
              <a:rPr lang="nl-BE" sz="1200" dirty="0">
                <a:solidFill>
                  <a:schemeClr val="bg1"/>
                </a:solidFill>
              </a:rPr>
              <a:t> North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B3EB5DA-EF62-B7D6-8EF9-BA86F69F2CE5}"/>
              </a:ext>
            </a:extLst>
          </p:cNvPr>
          <p:cNvSpPr/>
          <p:nvPr/>
        </p:nvSpPr>
        <p:spPr>
          <a:xfrm>
            <a:off x="163855" y="3343552"/>
            <a:ext cx="985324" cy="95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0991ECD-5CD8-001F-9E8D-D1F04136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pic>
        <p:nvPicPr>
          <p:cNvPr id="17" name="Graphique 16" descr="Éjecter">
            <a:extLst>
              <a:ext uri="{FF2B5EF4-FFF2-40B4-BE49-F238E27FC236}">
                <a16:creationId xmlns:a16="http://schemas.microsoft.com/office/drawing/2014/main" id="{C88A1E5D-23E6-E1F2-890C-27DCAE8C7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70114" y="3462013"/>
            <a:ext cx="721090" cy="721090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9C30F11A-1E52-7680-FC18-76788EA96BFD}"/>
              </a:ext>
            </a:extLst>
          </p:cNvPr>
          <p:cNvGrpSpPr/>
          <p:nvPr/>
        </p:nvGrpSpPr>
        <p:grpSpPr>
          <a:xfrm>
            <a:off x="1804077" y="2347788"/>
            <a:ext cx="4750101" cy="3150054"/>
            <a:chOff x="2273641" y="2347788"/>
            <a:chExt cx="4750101" cy="3150054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346F111-77DB-8D50-0D2A-BF2FF5254C34}"/>
                </a:ext>
              </a:extLst>
            </p:cNvPr>
            <p:cNvSpPr/>
            <p:nvPr/>
          </p:nvSpPr>
          <p:spPr>
            <a:xfrm>
              <a:off x="2273641" y="2347788"/>
              <a:ext cx="2829697" cy="282969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84E56BD-F5DB-77B9-3615-3B15C8A445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477" y="2790636"/>
              <a:ext cx="1944000" cy="1944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C3CD71-9E9C-F192-F1FD-7FA1FAACAA06}"/>
                </a:ext>
              </a:extLst>
            </p:cNvPr>
            <p:cNvSpPr/>
            <p:nvPr/>
          </p:nvSpPr>
          <p:spPr>
            <a:xfrm rot="693511">
              <a:off x="3926185" y="2812278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95663B-7808-42CD-E7C5-7E9C255AA4AD}"/>
                </a:ext>
              </a:extLst>
            </p:cNvPr>
            <p:cNvSpPr/>
            <p:nvPr/>
          </p:nvSpPr>
          <p:spPr>
            <a:xfrm rot="20329416">
              <a:off x="3900786" y="3556110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5878898-C2E8-1310-86D9-BC2A8A50261C}"/>
                </a:ext>
              </a:extLst>
            </p:cNvPr>
            <p:cNvSpPr/>
            <p:nvPr/>
          </p:nvSpPr>
          <p:spPr>
            <a:xfrm>
              <a:off x="2397208" y="2471355"/>
              <a:ext cx="2582562" cy="258256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TV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50%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7A4284F-0EB8-F6BF-E1AC-ADBE81CE5CD2}"/>
                </a:ext>
              </a:extLst>
            </p:cNvPr>
            <p:cNvSpPr/>
            <p:nvPr/>
          </p:nvSpPr>
          <p:spPr>
            <a:xfrm>
              <a:off x="4141504" y="2897663"/>
              <a:ext cx="1729946" cy="172994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BVOD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24%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DBC8476-5EFC-6F3E-DE49-AB298BF0BD93}"/>
                </a:ext>
              </a:extLst>
            </p:cNvPr>
            <p:cNvSpPr txBox="1"/>
            <p:nvPr/>
          </p:nvSpPr>
          <p:spPr>
            <a:xfrm>
              <a:off x="4472354" y="4851511"/>
              <a:ext cx="1360822" cy="64633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Total </a:t>
              </a:r>
              <a:r>
                <a:rPr lang="fr-FR" dirty="0" err="1">
                  <a:solidFill>
                    <a:schemeClr val="bg2"/>
                  </a:solidFill>
                </a:rPr>
                <a:t>Reach</a:t>
              </a:r>
              <a:endParaRPr lang="fr-FR" dirty="0">
                <a:solidFill>
                  <a:schemeClr val="bg2"/>
                </a:solidFill>
              </a:endParaRP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62%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8E9034F-36E1-3ED1-81C3-5E2AAB3DEA1D}"/>
                </a:ext>
              </a:extLst>
            </p:cNvPr>
            <p:cNvSpPr txBox="1"/>
            <p:nvPr/>
          </p:nvSpPr>
          <p:spPr>
            <a:xfrm>
              <a:off x="5147267" y="2546838"/>
              <a:ext cx="1876475" cy="5847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bg2"/>
                  </a:solidFill>
                </a:rPr>
                <a:t>Incremental</a:t>
              </a:r>
              <a:r>
                <a:rPr lang="fr-FR" sz="1600" dirty="0">
                  <a:solidFill>
                    <a:schemeClr val="bg2"/>
                  </a:solidFill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</a:rPr>
                <a:t>Reach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bg2"/>
                  </a:solidFill>
                </a:rPr>
                <a:t>12%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D3FE4936-885B-E7D9-9E9A-C3E802B33149}"/>
              </a:ext>
            </a:extLst>
          </p:cNvPr>
          <p:cNvSpPr txBox="1"/>
          <p:nvPr/>
        </p:nvSpPr>
        <p:spPr>
          <a:xfrm>
            <a:off x="3609869" y="1458731"/>
            <a:ext cx="11782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NORTH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A7E476C-037E-E602-9C1A-67649D4602AF}"/>
              </a:ext>
            </a:extLst>
          </p:cNvPr>
          <p:cNvGrpSpPr/>
          <p:nvPr/>
        </p:nvGrpSpPr>
        <p:grpSpPr>
          <a:xfrm>
            <a:off x="7056145" y="2347788"/>
            <a:ext cx="4750101" cy="3150054"/>
            <a:chOff x="2273641" y="2347788"/>
            <a:chExt cx="4750101" cy="3150054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AB7891F1-B807-4894-9F48-34DB71578D66}"/>
                </a:ext>
              </a:extLst>
            </p:cNvPr>
            <p:cNvSpPr/>
            <p:nvPr/>
          </p:nvSpPr>
          <p:spPr>
            <a:xfrm>
              <a:off x="2273641" y="2347788"/>
              <a:ext cx="2829697" cy="282969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F1B60B5F-4047-849A-1AFA-2355D53415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146" y="2897663"/>
              <a:ext cx="1750474" cy="175047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727E21-6A17-CECA-824E-8C96F893AC89}"/>
                </a:ext>
              </a:extLst>
            </p:cNvPr>
            <p:cNvSpPr/>
            <p:nvPr/>
          </p:nvSpPr>
          <p:spPr>
            <a:xfrm rot="1252937">
              <a:off x="3915766" y="2866937"/>
              <a:ext cx="1388378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0B1A5D9-AA5C-680E-8D1F-C3F20521E5EC}"/>
                </a:ext>
              </a:extLst>
            </p:cNvPr>
            <p:cNvSpPr/>
            <p:nvPr/>
          </p:nvSpPr>
          <p:spPr>
            <a:xfrm rot="20096874">
              <a:off x="3900786" y="3518010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37D3186C-B7F3-8C9E-5E54-CC8F30D1BC5F}"/>
                </a:ext>
              </a:extLst>
            </p:cNvPr>
            <p:cNvSpPr/>
            <p:nvPr/>
          </p:nvSpPr>
          <p:spPr>
            <a:xfrm>
              <a:off x="2397208" y="2471355"/>
              <a:ext cx="2582562" cy="258256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TV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52%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91C8B544-E6E8-E80A-8BBA-2B912615AB56}"/>
                </a:ext>
              </a:extLst>
            </p:cNvPr>
            <p:cNvSpPr/>
            <p:nvPr/>
          </p:nvSpPr>
          <p:spPr>
            <a:xfrm>
              <a:off x="4141504" y="3002860"/>
              <a:ext cx="1519552" cy="151955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BVOD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14%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DA39646-EFA1-ED7A-A318-F2CE392E1386}"/>
                </a:ext>
              </a:extLst>
            </p:cNvPr>
            <p:cNvSpPr txBox="1"/>
            <p:nvPr/>
          </p:nvSpPr>
          <p:spPr>
            <a:xfrm>
              <a:off x="4472354" y="4851511"/>
              <a:ext cx="1360822" cy="64633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Total </a:t>
              </a:r>
              <a:r>
                <a:rPr lang="fr-FR" dirty="0" err="1">
                  <a:solidFill>
                    <a:schemeClr val="bg2"/>
                  </a:solidFill>
                </a:rPr>
                <a:t>Reach</a:t>
              </a:r>
              <a:endParaRPr lang="fr-FR" dirty="0">
                <a:solidFill>
                  <a:schemeClr val="bg2"/>
                </a:solidFill>
              </a:endParaRP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59%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BDE64AF-3D1A-733F-A07A-9A72CB0B12D6}"/>
                </a:ext>
              </a:extLst>
            </p:cNvPr>
            <p:cNvSpPr txBox="1"/>
            <p:nvPr/>
          </p:nvSpPr>
          <p:spPr>
            <a:xfrm>
              <a:off x="5147267" y="2546838"/>
              <a:ext cx="1876475" cy="5847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bg2"/>
                  </a:solidFill>
                </a:rPr>
                <a:t>Incremental</a:t>
              </a:r>
              <a:r>
                <a:rPr lang="fr-FR" sz="1600" dirty="0">
                  <a:solidFill>
                    <a:schemeClr val="bg2"/>
                  </a:solidFill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</a:rPr>
                <a:t>Reach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bg2"/>
                  </a:solidFill>
                </a:rPr>
                <a:t>6,5%</a:t>
              </a:r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E4D007B1-18D8-3E0B-064E-205270AF4044}"/>
              </a:ext>
            </a:extLst>
          </p:cNvPr>
          <p:cNvSpPr txBox="1"/>
          <p:nvPr/>
        </p:nvSpPr>
        <p:spPr>
          <a:xfrm>
            <a:off x="8869023" y="1458731"/>
            <a:ext cx="116410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SOUTH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8B54954-7F61-A753-652D-18CADC5B56E6}"/>
              </a:ext>
            </a:extLst>
          </p:cNvPr>
          <p:cNvCxnSpPr>
            <a:cxnSpLocks/>
          </p:cNvCxnSpPr>
          <p:nvPr/>
        </p:nvCxnSpPr>
        <p:spPr>
          <a:xfrm>
            <a:off x="3150973" y="803170"/>
            <a:ext cx="90410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40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26438A-99FD-F3D3-1568-BBF9F19F37B8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3C3C-610E-2FD6-639A-D03B699244B6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chemeClr val="bg2"/>
                </a:solidFill>
              </a:rPr>
              <a:t>POWER SLIDES</a:t>
            </a:r>
            <a:r>
              <a:rPr lang="nl-BE" sz="2800" dirty="0">
                <a:solidFill>
                  <a:schemeClr val="bg2"/>
                </a:solidFill>
              </a:rPr>
              <a:t> 2025</a:t>
            </a:r>
            <a:endParaRPr lang="LID4096" sz="2800" dirty="0">
              <a:solidFill>
                <a:schemeClr val="bg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A465-009C-ED4C-2971-B7711764AF18}"/>
              </a:ext>
            </a:extLst>
          </p:cNvPr>
          <p:cNvGrpSpPr/>
          <p:nvPr/>
        </p:nvGrpSpPr>
        <p:grpSpPr>
          <a:xfrm>
            <a:off x="3337214" y="1430054"/>
            <a:ext cx="6759411" cy="4785008"/>
            <a:chOff x="2074944" y="1430054"/>
            <a:chExt cx="6759411" cy="4785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6505FE-5DD8-0633-F0FB-30C7A0E84FC9}"/>
                </a:ext>
              </a:extLst>
            </p:cNvPr>
            <p:cNvSpPr/>
            <p:nvPr/>
          </p:nvSpPr>
          <p:spPr>
            <a:xfrm>
              <a:off x="4955366" y="2640705"/>
              <a:ext cx="2524835" cy="2770496"/>
            </a:xfrm>
            <a:custGeom>
              <a:avLst/>
              <a:gdLst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313898 w 2524835"/>
                <a:gd name="connsiteY2" fmla="*/ 450376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312286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88838 w 2524835"/>
                <a:gd name="connsiteY1" fmla="*/ 1523301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77115 w 2524835"/>
                <a:gd name="connsiteY1" fmla="*/ 1324009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6842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01589 w 2524835"/>
                <a:gd name="connsiteY2" fmla="*/ 626848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835" h="2770496">
                  <a:moveTo>
                    <a:pt x="1255594" y="0"/>
                  </a:moveTo>
                  <a:cubicBezTo>
                    <a:pt x="1256351" y="445614"/>
                    <a:pt x="1257107" y="884811"/>
                    <a:pt x="1257864" y="1330425"/>
                  </a:cubicBezTo>
                  <a:lnTo>
                    <a:pt x="101589" y="626848"/>
                  </a:lnTo>
                  <a:lnTo>
                    <a:pt x="0" y="1064526"/>
                  </a:lnTo>
                  <a:lnTo>
                    <a:pt x="163773" y="2047164"/>
                  </a:lnTo>
                  <a:lnTo>
                    <a:pt x="1160059" y="2770496"/>
                  </a:lnTo>
                  <a:lnTo>
                    <a:pt x="2006221" y="2388359"/>
                  </a:lnTo>
                  <a:lnTo>
                    <a:pt x="2524835" y="1050878"/>
                  </a:lnTo>
                  <a:lnTo>
                    <a:pt x="2333767" y="409433"/>
                  </a:lnTo>
                  <a:lnTo>
                    <a:pt x="1651379" y="163773"/>
                  </a:lnTo>
                  <a:lnTo>
                    <a:pt x="1255594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aphicFrame>
          <p:nvGraphicFramePr>
            <p:cNvPr id="5" name="Graphique 19">
              <a:extLst>
                <a:ext uri="{FF2B5EF4-FFF2-40B4-BE49-F238E27FC236}">
                  <a16:creationId xmlns:a16="http://schemas.microsoft.com/office/drawing/2014/main" id="{E623104E-F6DB-748F-2DCC-3A286B1BB381}"/>
                </a:ext>
              </a:extLst>
            </p:cNvPr>
            <p:cNvGraphicFramePr/>
            <p:nvPr/>
          </p:nvGraphicFramePr>
          <p:xfrm>
            <a:off x="2074944" y="1430054"/>
            <a:ext cx="6759411" cy="4785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7D5B4-EC32-C0FF-D41C-6AA35C8A356E}"/>
                </a:ext>
              </a:extLst>
            </p:cNvPr>
            <p:cNvSpPr txBox="1"/>
            <p:nvPr/>
          </p:nvSpPr>
          <p:spPr>
            <a:xfrm>
              <a:off x="5696020" y="4093142"/>
              <a:ext cx="1034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/>
                <a:t>83 %</a:t>
              </a:r>
              <a:endParaRPr lang="LID4096" sz="2400" b="1" dirty="0"/>
            </a:p>
          </p:txBody>
        </p:sp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D3CC06-A2F4-9761-B872-F27290C72D51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77582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Sources : CIM Audio Time 2024 – Target 18-54 – Estimation of time spent hearing ads : CIM RAM Sept. 23 - Aug. 24 – For Audio Streaming and Podcasts : VIA estimates.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0991ECD-5CD8-001F-9E8D-D1F041367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B1B569B9-83F8-C41F-EBF1-4605F451366F}"/>
              </a:ext>
            </a:extLst>
          </p:cNvPr>
          <p:cNvGrpSpPr/>
          <p:nvPr/>
        </p:nvGrpSpPr>
        <p:grpSpPr>
          <a:xfrm>
            <a:off x="163855" y="3343552"/>
            <a:ext cx="985324" cy="958012"/>
            <a:chOff x="130632" y="3227826"/>
            <a:chExt cx="1455137" cy="1414802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CF9B4A4-5AAF-93F8-5227-796A668EB204}"/>
                </a:ext>
              </a:extLst>
            </p:cNvPr>
            <p:cNvSpPr/>
            <p:nvPr/>
          </p:nvSpPr>
          <p:spPr>
            <a:xfrm>
              <a:off x="130632" y="3227826"/>
              <a:ext cx="1455137" cy="14148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50A524AC-B14B-1A06-8561-0CF43652C1AB}"/>
                </a:ext>
              </a:extLst>
            </p:cNvPr>
            <p:cNvGrpSpPr/>
            <p:nvPr/>
          </p:nvGrpSpPr>
          <p:grpSpPr>
            <a:xfrm>
              <a:off x="317262" y="3429000"/>
              <a:ext cx="1081876" cy="1012455"/>
              <a:chOff x="317262" y="3429000"/>
              <a:chExt cx="1081876" cy="1012455"/>
            </a:xfrm>
          </p:grpSpPr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989C4DEC-4E22-F2C1-DBE0-539AD22BC4B9}"/>
                  </a:ext>
                </a:extLst>
              </p:cNvPr>
              <p:cNvSpPr/>
              <p:nvPr/>
            </p:nvSpPr>
            <p:spPr>
              <a:xfrm>
                <a:off x="317262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id="{DABAD6BD-4D2A-E8DE-F37A-64E2A354C5F8}"/>
                  </a:ext>
                </a:extLst>
              </p:cNvPr>
              <p:cNvSpPr/>
              <p:nvPr/>
            </p:nvSpPr>
            <p:spPr>
              <a:xfrm>
                <a:off x="443454" y="3808671"/>
                <a:ext cx="72338" cy="253114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33F862F5-7F76-D92B-5531-6F80B17B39C4}"/>
                  </a:ext>
                </a:extLst>
              </p:cNvPr>
              <p:cNvSpPr/>
              <p:nvPr/>
            </p:nvSpPr>
            <p:spPr>
              <a:xfrm>
                <a:off x="569646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EA39A72F-0730-F5C9-EBFF-F6000354CBC1}"/>
                  </a:ext>
                </a:extLst>
              </p:cNvPr>
              <p:cNvSpPr/>
              <p:nvPr/>
            </p:nvSpPr>
            <p:spPr>
              <a:xfrm>
                <a:off x="695838" y="3429000"/>
                <a:ext cx="72338" cy="101245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 : coins arrondis 18">
                <a:extLst>
                  <a:ext uri="{FF2B5EF4-FFF2-40B4-BE49-F238E27FC236}">
                    <a16:creationId xmlns:a16="http://schemas.microsoft.com/office/drawing/2014/main" id="{799D5E39-1229-66EA-6A16-C580E1186DDE}"/>
                  </a:ext>
                </a:extLst>
              </p:cNvPr>
              <p:cNvSpPr/>
              <p:nvPr/>
            </p:nvSpPr>
            <p:spPr>
              <a:xfrm>
                <a:off x="948222" y="3541495"/>
                <a:ext cx="72338" cy="78746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A4A07E6C-5A7A-DF01-2723-0AD4CBD0EE32}"/>
                  </a:ext>
                </a:extLst>
              </p:cNvPr>
              <p:cNvSpPr/>
              <p:nvPr/>
            </p:nvSpPr>
            <p:spPr>
              <a:xfrm>
                <a:off x="1074414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5175269A-4CD0-F33A-575D-01861E652CA2}"/>
                  </a:ext>
                </a:extLst>
              </p:cNvPr>
              <p:cNvSpPr/>
              <p:nvPr/>
            </p:nvSpPr>
            <p:spPr>
              <a:xfrm>
                <a:off x="1200606" y="3639928"/>
                <a:ext cx="72338" cy="590599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09A5C188-A6A7-F029-29B5-A502B03D5E22}"/>
                  </a:ext>
                </a:extLst>
              </p:cNvPr>
              <p:cNvSpPr/>
              <p:nvPr/>
            </p:nvSpPr>
            <p:spPr>
              <a:xfrm>
                <a:off x="1326800" y="3850856"/>
                <a:ext cx="72338" cy="168743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7D391C2C-D389-F1DC-19E8-05E9C89E87F3}"/>
                  </a:ext>
                </a:extLst>
              </p:cNvPr>
              <p:cNvSpPr/>
              <p:nvPr/>
            </p:nvSpPr>
            <p:spPr>
              <a:xfrm>
                <a:off x="822030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2D8B527E-2DFB-D68A-A5E4-86B14DB24028}"/>
              </a:ext>
            </a:extLst>
          </p:cNvPr>
          <p:cNvSpPr txBox="1">
            <a:spLocks/>
          </p:cNvSpPr>
          <p:nvPr/>
        </p:nvSpPr>
        <p:spPr>
          <a:xfrm>
            <a:off x="2944619" y="57219"/>
            <a:ext cx="8065640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 Belgium, 83% of all casted audio ads</a:t>
            </a:r>
            <a:br>
              <a:rPr lang="en-US" dirty="0"/>
            </a:br>
            <a:r>
              <a:rPr lang="en-US" dirty="0"/>
              <a:t>are delivered by Radio broadcasters</a:t>
            </a:r>
            <a:endParaRPr lang="LID4096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D3FAF0C-C47C-9E4D-C06F-F354380EDC9C}"/>
              </a:ext>
            </a:extLst>
          </p:cNvPr>
          <p:cNvCxnSpPr>
            <a:cxnSpLocks/>
          </p:cNvCxnSpPr>
          <p:nvPr/>
        </p:nvCxnSpPr>
        <p:spPr>
          <a:xfrm>
            <a:off x="3337214" y="1259078"/>
            <a:ext cx="8854786" cy="12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3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26438A-99FD-F3D3-1568-BBF9F19F37B8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3C3C-610E-2FD6-639A-D03B699244B6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chemeClr val="bg2"/>
                </a:solidFill>
              </a:rPr>
              <a:t>POWER SLIDES</a:t>
            </a:r>
            <a:r>
              <a:rPr lang="nl-BE" sz="2800" dirty="0">
                <a:solidFill>
                  <a:schemeClr val="bg2"/>
                </a:solidFill>
              </a:rPr>
              <a:t> 2025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D3CC06-A2F4-9761-B872-F27290C72D51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77582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Sources : CIM Audio Time 2024 – Target 18-34 – Estimation of time spent hearing ads : CIM RAM Sept. 23 - Aug. 24 – For Audio Streaming and Podcasts : VIA estimates.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C6F8126-87D2-4218-6213-0D0392729421}"/>
              </a:ext>
            </a:extLst>
          </p:cNvPr>
          <p:cNvGrpSpPr/>
          <p:nvPr/>
        </p:nvGrpSpPr>
        <p:grpSpPr>
          <a:xfrm>
            <a:off x="163854" y="3140005"/>
            <a:ext cx="1455137" cy="1414802"/>
            <a:chOff x="130632" y="3227826"/>
            <a:chExt cx="1455137" cy="1414802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B3EB5DA-EF62-B7D6-8EF9-BA86F69F2CE5}"/>
                </a:ext>
              </a:extLst>
            </p:cNvPr>
            <p:cNvSpPr/>
            <p:nvPr/>
          </p:nvSpPr>
          <p:spPr>
            <a:xfrm>
              <a:off x="130632" y="3227826"/>
              <a:ext cx="1455137" cy="14148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7B40D6E6-8CBE-4C97-8D2A-9D5E7AAB530D}"/>
                </a:ext>
              </a:extLst>
            </p:cNvPr>
            <p:cNvGrpSpPr/>
            <p:nvPr/>
          </p:nvGrpSpPr>
          <p:grpSpPr>
            <a:xfrm>
              <a:off x="317262" y="3429000"/>
              <a:ext cx="1081876" cy="1012455"/>
              <a:chOff x="317262" y="3429000"/>
              <a:chExt cx="1081876" cy="1012455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CEB0A275-F4F0-999B-D0E5-D8F03B12AE0F}"/>
                  </a:ext>
                </a:extLst>
              </p:cNvPr>
              <p:cNvSpPr/>
              <p:nvPr/>
            </p:nvSpPr>
            <p:spPr>
              <a:xfrm>
                <a:off x="317262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 : coins arrondis 37">
                <a:extLst>
                  <a:ext uri="{FF2B5EF4-FFF2-40B4-BE49-F238E27FC236}">
                    <a16:creationId xmlns:a16="http://schemas.microsoft.com/office/drawing/2014/main" id="{C3EC8CAC-1C05-CC7C-A3E2-7FCF907967A2}"/>
                  </a:ext>
                </a:extLst>
              </p:cNvPr>
              <p:cNvSpPr/>
              <p:nvPr/>
            </p:nvSpPr>
            <p:spPr>
              <a:xfrm>
                <a:off x="443454" y="3808671"/>
                <a:ext cx="72338" cy="253114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 : coins arrondis 38">
                <a:extLst>
                  <a:ext uri="{FF2B5EF4-FFF2-40B4-BE49-F238E27FC236}">
                    <a16:creationId xmlns:a16="http://schemas.microsoft.com/office/drawing/2014/main" id="{F31C4A04-159D-AEB3-D08A-BD96C2FDFD4C}"/>
                  </a:ext>
                </a:extLst>
              </p:cNvPr>
              <p:cNvSpPr/>
              <p:nvPr/>
            </p:nvSpPr>
            <p:spPr>
              <a:xfrm>
                <a:off x="569646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Rectangle : coins arrondis 39">
                <a:extLst>
                  <a:ext uri="{FF2B5EF4-FFF2-40B4-BE49-F238E27FC236}">
                    <a16:creationId xmlns:a16="http://schemas.microsoft.com/office/drawing/2014/main" id="{3B1A3347-AACC-01E3-0D75-E282CCDE0E76}"/>
                  </a:ext>
                </a:extLst>
              </p:cNvPr>
              <p:cNvSpPr/>
              <p:nvPr/>
            </p:nvSpPr>
            <p:spPr>
              <a:xfrm>
                <a:off x="695838" y="3429000"/>
                <a:ext cx="72338" cy="101245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Rectangle : coins arrondis 40">
                <a:extLst>
                  <a:ext uri="{FF2B5EF4-FFF2-40B4-BE49-F238E27FC236}">
                    <a16:creationId xmlns:a16="http://schemas.microsoft.com/office/drawing/2014/main" id="{5441B97B-00BE-03AF-1482-180C46A6C550}"/>
                  </a:ext>
                </a:extLst>
              </p:cNvPr>
              <p:cNvSpPr/>
              <p:nvPr/>
            </p:nvSpPr>
            <p:spPr>
              <a:xfrm>
                <a:off x="948222" y="3541495"/>
                <a:ext cx="72338" cy="78746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BBCFD677-27BF-0422-ED7A-1A24078153C4}"/>
                  </a:ext>
                </a:extLst>
              </p:cNvPr>
              <p:cNvSpPr/>
              <p:nvPr/>
            </p:nvSpPr>
            <p:spPr>
              <a:xfrm>
                <a:off x="1074414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 : coins arrondis 42">
                <a:extLst>
                  <a:ext uri="{FF2B5EF4-FFF2-40B4-BE49-F238E27FC236}">
                    <a16:creationId xmlns:a16="http://schemas.microsoft.com/office/drawing/2014/main" id="{555EF248-5675-D0B7-3DE9-8283755B2A23}"/>
                  </a:ext>
                </a:extLst>
              </p:cNvPr>
              <p:cNvSpPr/>
              <p:nvPr/>
            </p:nvSpPr>
            <p:spPr>
              <a:xfrm>
                <a:off x="1200606" y="3639928"/>
                <a:ext cx="72338" cy="590599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4D2EF9C5-8D02-F8E8-E48A-19E0CE29B55D}"/>
                  </a:ext>
                </a:extLst>
              </p:cNvPr>
              <p:cNvSpPr/>
              <p:nvPr/>
            </p:nvSpPr>
            <p:spPr>
              <a:xfrm>
                <a:off x="1326800" y="3850856"/>
                <a:ext cx="72338" cy="168743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Rectangle : coins arrondis 44">
                <a:extLst>
                  <a:ext uri="{FF2B5EF4-FFF2-40B4-BE49-F238E27FC236}">
                    <a16:creationId xmlns:a16="http://schemas.microsoft.com/office/drawing/2014/main" id="{D5BA394A-BBF6-C749-80B7-8AD95C89693F}"/>
                  </a:ext>
                </a:extLst>
              </p:cNvPr>
              <p:cNvSpPr/>
              <p:nvPr/>
            </p:nvSpPr>
            <p:spPr>
              <a:xfrm>
                <a:off x="822030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E0991ECD-5CD8-001F-9E8D-D1F04136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A465-009C-ED4C-2971-B7711764AF18}"/>
              </a:ext>
            </a:extLst>
          </p:cNvPr>
          <p:cNvGrpSpPr/>
          <p:nvPr/>
        </p:nvGrpSpPr>
        <p:grpSpPr>
          <a:xfrm>
            <a:off x="3337214" y="1438366"/>
            <a:ext cx="6759411" cy="4785008"/>
            <a:chOff x="2074944" y="1430054"/>
            <a:chExt cx="6759411" cy="4785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6505FE-5DD8-0633-F0FB-30C7A0E84FC9}"/>
                </a:ext>
              </a:extLst>
            </p:cNvPr>
            <p:cNvSpPr/>
            <p:nvPr/>
          </p:nvSpPr>
          <p:spPr>
            <a:xfrm>
              <a:off x="4915639" y="2640705"/>
              <a:ext cx="2564562" cy="2770496"/>
            </a:xfrm>
            <a:custGeom>
              <a:avLst/>
              <a:gdLst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313898 w 2524835"/>
                <a:gd name="connsiteY2" fmla="*/ 450376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312286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88838 w 2524835"/>
                <a:gd name="connsiteY1" fmla="*/ 1523301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77115 w 2524835"/>
                <a:gd name="connsiteY1" fmla="*/ 1324009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6842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01589 w 2524835"/>
                <a:gd name="connsiteY2" fmla="*/ 626848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47282 w 2516523"/>
                <a:gd name="connsiteY0" fmla="*/ 0 h 2770496"/>
                <a:gd name="connsiteX1" fmla="*/ 1249552 w 2516523"/>
                <a:gd name="connsiteY1" fmla="*/ 1330425 h 2770496"/>
                <a:gd name="connsiteX2" fmla="*/ 93277 w 2516523"/>
                <a:gd name="connsiteY2" fmla="*/ 626848 h 2770496"/>
                <a:gd name="connsiteX3" fmla="*/ 0 w 2516523"/>
                <a:gd name="connsiteY3" fmla="*/ 1737857 h 2770496"/>
                <a:gd name="connsiteX4" fmla="*/ 155461 w 2516523"/>
                <a:gd name="connsiteY4" fmla="*/ 2047164 h 2770496"/>
                <a:gd name="connsiteX5" fmla="*/ 1151747 w 2516523"/>
                <a:gd name="connsiteY5" fmla="*/ 2770496 h 2770496"/>
                <a:gd name="connsiteX6" fmla="*/ 1997909 w 2516523"/>
                <a:gd name="connsiteY6" fmla="*/ 2388359 h 2770496"/>
                <a:gd name="connsiteX7" fmla="*/ 2516523 w 2516523"/>
                <a:gd name="connsiteY7" fmla="*/ 1050878 h 2770496"/>
                <a:gd name="connsiteX8" fmla="*/ 2325455 w 2516523"/>
                <a:gd name="connsiteY8" fmla="*/ 409433 h 2770496"/>
                <a:gd name="connsiteX9" fmla="*/ 1643067 w 2516523"/>
                <a:gd name="connsiteY9" fmla="*/ 163773 h 2770496"/>
                <a:gd name="connsiteX10" fmla="*/ 1247282 w 2516523"/>
                <a:gd name="connsiteY10" fmla="*/ 0 h 2770496"/>
                <a:gd name="connsiteX0" fmla="*/ 1247282 w 2516523"/>
                <a:gd name="connsiteY0" fmla="*/ 0 h 2770496"/>
                <a:gd name="connsiteX1" fmla="*/ 1249552 w 2516523"/>
                <a:gd name="connsiteY1" fmla="*/ 1330425 h 2770496"/>
                <a:gd name="connsiteX2" fmla="*/ 93277 w 2516523"/>
                <a:gd name="connsiteY2" fmla="*/ 626848 h 2770496"/>
                <a:gd name="connsiteX3" fmla="*/ 0 w 2516523"/>
                <a:gd name="connsiteY3" fmla="*/ 1737857 h 2770496"/>
                <a:gd name="connsiteX4" fmla="*/ 438094 w 2516523"/>
                <a:gd name="connsiteY4" fmla="*/ 2371360 h 2770496"/>
                <a:gd name="connsiteX5" fmla="*/ 1151747 w 2516523"/>
                <a:gd name="connsiteY5" fmla="*/ 2770496 h 2770496"/>
                <a:gd name="connsiteX6" fmla="*/ 1997909 w 2516523"/>
                <a:gd name="connsiteY6" fmla="*/ 2388359 h 2770496"/>
                <a:gd name="connsiteX7" fmla="*/ 2516523 w 2516523"/>
                <a:gd name="connsiteY7" fmla="*/ 1050878 h 2770496"/>
                <a:gd name="connsiteX8" fmla="*/ 2325455 w 2516523"/>
                <a:gd name="connsiteY8" fmla="*/ 409433 h 2770496"/>
                <a:gd name="connsiteX9" fmla="*/ 1643067 w 2516523"/>
                <a:gd name="connsiteY9" fmla="*/ 163773 h 2770496"/>
                <a:gd name="connsiteX10" fmla="*/ 1247282 w 2516523"/>
                <a:gd name="connsiteY10" fmla="*/ 0 h 2770496"/>
                <a:gd name="connsiteX0" fmla="*/ 1295321 w 2564562"/>
                <a:gd name="connsiteY0" fmla="*/ 0 h 2770496"/>
                <a:gd name="connsiteX1" fmla="*/ 1297591 w 2564562"/>
                <a:gd name="connsiteY1" fmla="*/ 1330425 h 2770496"/>
                <a:gd name="connsiteX2" fmla="*/ 0 w 2564562"/>
                <a:gd name="connsiteY2" fmla="*/ 1541248 h 2770496"/>
                <a:gd name="connsiteX3" fmla="*/ 48039 w 2564562"/>
                <a:gd name="connsiteY3" fmla="*/ 1737857 h 2770496"/>
                <a:gd name="connsiteX4" fmla="*/ 486133 w 2564562"/>
                <a:gd name="connsiteY4" fmla="*/ 2371360 h 2770496"/>
                <a:gd name="connsiteX5" fmla="*/ 1199786 w 2564562"/>
                <a:gd name="connsiteY5" fmla="*/ 2770496 h 2770496"/>
                <a:gd name="connsiteX6" fmla="*/ 2045948 w 2564562"/>
                <a:gd name="connsiteY6" fmla="*/ 2388359 h 2770496"/>
                <a:gd name="connsiteX7" fmla="*/ 2564562 w 2564562"/>
                <a:gd name="connsiteY7" fmla="*/ 1050878 h 2770496"/>
                <a:gd name="connsiteX8" fmla="*/ 2373494 w 2564562"/>
                <a:gd name="connsiteY8" fmla="*/ 409433 h 2770496"/>
                <a:gd name="connsiteX9" fmla="*/ 1691106 w 2564562"/>
                <a:gd name="connsiteY9" fmla="*/ 163773 h 2770496"/>
                <a:gd name="connsiteX10" fmla="*/ 1295321 w 2564562"/>
                <a:gd name="connsiteY10" fmla="*/ 0 h 277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4562" h="2770496">
                  <a:moveTo>
                    <a:pt x="1295321" y="0"/>
                  </a:moveTo>
                  <a:cubicBezTo>
                    <a:pt x="1296078" y="445614"/>
                    <a:pt x="1296834" y="884811"/>
                    <a:pt x="1297591" y="1330425"/>
                  </a:cubicBezTo>
                  <a:lnTo>
                    <a:pt x="0" y="1541248"/>
                  </a:lnTo>
                  <a:lnTo>
                    <a:pt x="48039" y="1737857"/>
                  </a:lnTo>
                  <a:lnTo>
                    <a:pt x="486133" y="2371360"/>
                  </a:lnTo>
                  <a:lnTo>
                    <a:pt x="1199786" y="2770496"/>
                  </a:lnTo>
                  <a:lnTo>
                    <a:pt x="2045948" y="2388359"/>
                  </a:lnTo>
                  <a:lnTo>
                    <a:pt x="2564562" y="1050878"/>
                  </a:lnTo>
                  <a:lnTo>
                    <a:pt x="2373494" y="409433"/>
                  </a:lnTo>
                  <a:lnTo>
                    <a:pt x="1691106" y="163773"/>
                  </a:lnTo>
                  <a:lnTo>
                    <a:pt x="129532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7D5B4-EC32-C0FF-D41C-6AA35C8A356E}"/>
                </a:ext>
              </a:extLst>
            </p:cNvPr>
            <p:cNvSpPr txBox="1"/>
            <p:nvPr/>
          </p:nvSpPr>
          <p:spPr>
            <a:xfrm>
              <a:off x="5696020" y="4093142"/>
              <a:ext cx="1034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/>
                <a:t>71 %</a:t>
              </a:r>
              <a:endParaRPr lang="LID4096" sz="2400" b="1" dirty="0"/>
            </a:p>
          </p:txBody>
        </p:sp>
        <p:graphicFrame>
          <p:nvGraphicFramePr>
            <p:cNvPr id="5" name="Graphique 19">
              <a:extLst>
                <a:ext uri="{FF2B5EF4-FFF2-40B4-BE49-F238E27FC236}">
                  <a16:creationId xmlns:a16="http://schemas.microsoft.com/office/drawing/2014/main" id="{E623104E-F6DB-748F-2DCC-3A286B1BB3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17495254"/>
                </p:ext>
              </p:extLst>
            </p:nvPr>
          </p:nvGraphicFramePr>
          <p:xfrm>
            <a:off x="2074944" y="1430054"/>
            <a:ext cx="6759411" cy="4785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AC77BA2-9DB8-5682-6761-7FEAFFA0160C}"/>
              </a:ext>
            </a:extLst>
          </p:cNvPr>
          <p:cNvSpPr txBox="1">
            <a:spLocks/>
          </p:cNvSpPr>
          <p:nvPr/>
        </p:nvSpPr>
        <p:spPr>
          <a:xfrm>
            <a:off x="2174789" y="57219"/>
            <a:ext cx="9871004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Among the </a:t>
            </a:r>
            <a:r>
              <a:rPr lang="en-US" b="1" dirty="0">
                <a:solidFill>
                  <a:schemeClr val="accent2"/>
                </a:solidFill>
              </a:rPr>
              <a:t>18-34</a:t>
            </a:r>
            <a:r>
              <a:rPr lang="en-US" dirty="0"/>
              <a:t> target group</a:t>
            </a:r>
            <a:br>
              <a:rPr lang="en-US" dirty="0"/>
            </a:br>
            <a:r>
              <a:rPr lang="en-US" dirty="0"/>
              <a:t>71% of audio adv. comes from radio broadcasters</a:t>
            </a:r>
            <a:endParaRPr lang="LID4096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3B7B3A5-5C81-711C-7FC4-EE07CA81890D}"/>
              </a:ext>
            </a:extLst>
          </p:cNvPr>
          <p:cNvCxnSpPr>
            <a:cxnSpLocks/>
          </p:cNvCxnSpPr>
          <p:nvPr/>
        </p:nvCxnSpPr>
        <p:spPr>
          <a:xfrm>
            <a:off x="2631989" y="1260372"/>
            <a:ext cx="956001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9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26438A-99FD-F3D3-1568-BBF9F19F37B8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3C3C-610E-2FD6-639A-D03B699244B6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chemeClr val="bg2"/>
                </a:solidFill>
              </a:rPr>
              <a:t>POWER SLIDES</a:t>
            </a:r>
            <a:r>
              <a:rPr lang="nl-BE" sz="2800" dirty="0">
                <a:solidFill>
                  <a:schemeClr val="bg2"/>
                </a:solidFill>
              </a:rPr>
              <a:t> 2025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D3CC06-A2F4-9761-B872-F27290C72D51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21876" y="5919928"/>
            <a:ext cx="8036296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Sources : CIM Audio Time 2024 – Target 18-54 – Estimation of time spent hearing ads : CIM RAM Sept. 23 - Aug. 24</a:t>
            </a:r>
          </a:p>
          <a:p>
            <a:pPr marL="0" indent="0" algn="ctr">
              <a:buNone/>
            </a:pPr>
            <a:r>
              <a:rPr lang="en-US" dirty="0"/>
              <a:t>– For Audio Streaming and Podcasts : VIA estimates.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0991ECD-5CD8-001F-9E8D-D1F04136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14C9C16-5530-82BB-3369-9615279AC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599154"/>
              </p:ext>
            </p:extLst>
          </p:nvPr>
        </p:nvGraphicFramePr>
        <p:xfrm>
          <a:off x="2921876" y="1524000"/>
          <a:ext cx="8036296" cy="428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24246CD-9EB8-BD69-F447-8840BF2010BF}"/>
              </a:ext>
            </a:extLst>
          </p:cNvPr>
          <p:cNvSpPr/>
          <p:nvPr/>
        </p:nvSpPr>
        <p:spPr>
          <a:xfrm>
            <a:off x="5245613" y="2403738"/>
            <a:ext cx="575475" cy="30397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514D0CB-7969-F053-01F9-A31FD2DC4BD2}"/>
              </a:ext>
            </a:extLst>
          </p:cNvPr>
          <p:cNvSpPr txBox="1"/>
          <p:nvPr/>
        </p:nvSpPr>
        <p:spPr>
          <a:xfrm>
            <a:off x="5180821" y="3754319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b="1" dirty="0"/>
              <a:t>80%</a:t>
            </a:r>
            <a:endParaRPr lang="LID4096" sz="1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FA207-9350-F6C0-ADA0-75DF3CBEC3F2}"/>
              </a:ext>
            </a:extLst>
          </p:cNvPr>
          <p:cNvSpPr/>
          <p:nvPr/>
        </p:nvSpPr>
        <p:spPr>
          <a:xfrm>
            <a:off x="7676882" y="2258728"/>
            <a:ext cx="575475" cy="318472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6E6F3E4-FAD5-7C50-C7B5-E1A9F9320485}"/>
              </a:ext>
            </a:extLst>
          </p:cNvPr>
          <p:cNvSpPr txBox="1"/>
          <p:nvPr/>
        </p:nvSpPr>
        <p:spPr>
          <a:xfrm>
            <a:off x="7612090" y="3681814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b="1" dirty="0"/>
              <a:t>84%</a:t>
            </a:r>
            <a:endParaRPr lang="LID4096" sz="1600" b="1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0ADEE40-DF1C-DA80-4906-F90C1A8DB8C6}"/>
              </a:ext>
            </a:extLst>
          </p:cNvPr>
          <p:cNvGrpSpPr/>
          <p:nvPr/>
        </p:nvGrpSpPr>
        <p:grpSpPr>
          <a:xfrm>
            <a:off x="163855" y="3343552"/>
            <a:ext cx="985324" cy="958012"/>
            <a:chOff x="130632" y="3227826"/>
            <a:chExt cx="1455137" cy="1414802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1E92303-E820-CBAB-E87D-A79769D22C8D}"/>
                </a:ext>
              </a:extLst>
            </p:cNvPr>
            <p:cNvSpPr/>
            <p:nvPr/>
          </p:nvSpPr>
          <p:spPr>
            <a:xfrm>
              <a:off x="130632" y="3227826"/>
              <a:ext cx="1455137" cy="14148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754EDB23-AEBE-BCFC-27AB-743EE07F1E35}"/>
                </a:ext>
              </a:extLst>
            </p:cNvPr>
            <p:cNvGrpSpPr/>
            <p:nvPr/>
          </p:nvGrpSpPr>
          <p:grpSpPr>
            <a:xfrm>
              <a:off x="317262" y="3429000"/>
              <a:ext cx="1081876" cy="1012455"/>
              <a:chOff x="317262" y="3429000"/>
              <a:chExt cx="1081876" cy="1012455"/>
            </a:xfrm>
          </p:grpSpPr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E1CBA63F-2274-99BE-9FD7-8052E4D5CC48}"/>
                  </a:ext>
                </a:extLst>
              </p:cNvPr>
              <p:cNvSpPr/>
              <p:nvPr/>
            </p:nvSpPr>
            <p:spPr>
              <a:xfrm>
                <a:off x="317262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id="{1402C013-E7A4-4999-D827-9A5D24C7E491}"/>
                  </a:ext>
                </a:extLst>
              </p:cNvPr>
              <p:cNvSpPr/>
              <p:nvPr/>
            </p:nvSpPr>
            <p:spPr>
              <a:xfrm>
                <a:off x="443454" y="3808671"/>
                <a:ext cx="72338" cy="253114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D80E36EA-904E-1F04-8B7B-BB2B19ED6899}"/>
                  </a:ext>
                </a:extLst>
              </p:cNvPr>
              <p:cNvSpPr/>
              <p:nvPr/>
            </p:nvSpPr>
            <p:spPr>
              <a:xfrm>
                <a:off x="569646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 : coins arrondis 18">
                <a:extLst>
                  <a:ext uri="{FF2B5EF4-FFF2-40B4-BE49-F238E27FC236}">
                    <a16:creationId xmlns:a16="http://schemas.microsoft.com/office/drawing/2014/main" id="{CF1B52FF-44A0-EF2A-F2AB-4112F49B4127}"/>
                  </a:ext>
                </a:extLst>
              </p:cNvPr>
              <p:cNvSpPr/>
              <p:nvPr/>
            </p:nvSpPr>
            <p:spPr>
              <a:xfrm>
                <a:off x="695838" y="3429000"/>
                <a:ext cx="72338" cy="101245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6A456B43-188F-9D3E-A9F1-C9FE43449F07}"/>
                  </a:ext>
                </a:extLst>
              </p:cNvPr>
              <p:cNvSpPr/>
              <p:nvPr/>
            </p:nvSpPr>
            <p:spPr>
              <a:xfrm>
                <a:off x="948222" y="3541495"/>
                <a:ext cx="72338" cy="78746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18B1F11C-1259-7C70-DD6A-45A31B0287A3}"/>
                  </a:ext>
                </a:extLst>
              </p:cNvPr>
              <p:cNvSpPr/>
              <p:nvPr/>
            </p:nvSpPr>
            <p:spPr>
              <a:xfrm>
                <a:off x="1074414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011786E0-BECE-CC00-860B-4805536454B8}"/>
                  </a:ext>
                </a:extLst>
              </p:cNvPr>
              <p:cNvSpPr/>
              <p:nvPr/>
            </p:nvSpPr>
            <p:spPr>
              <a:xfrm>
                <a:off x="1200606" y="3639928"/>
                <a:ext cx="72338" cy="590599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514939F1-2574-3DFE-D0A5-CB986CA2424F}"/>
                  </a:ext>
                </a:extLst>
              </p:cNvPr>
              <p:cNvSpPr/>
              <p:nvPr/>
            </p:nvSpPr>
            <p:spPr>
              <a:xfrm>
                <a:off x="1326800" y="3850856"/>
                <a:ext cx="72338" cy="168743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E0517D25-A0DE-B685-4578-9FD728E9E28F}"/>
                  </a:ext>
                </a:extLst>
              </p:cNvPr>
              <p:cNvSpPr/>
              <p:nvPr/>
            </p:nvSpPr>
            <p:spPr>
              <a:xfrm>
                <a:off x="822030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5A519882-6616-A500-4965-135917945615}"/>
              </a:ext>
            </a:extLst>
          </p:cNvPr>
          <p:cNvSpPr txBox="1">
            <a:spLocks/>
          </p:cNvSpPr>
          <p:nvPr/>
        </p:nvSpPr>
        <p:spPr>
          <a:xfrm>
            <a:off x="2944619" y="57219"/>
            <a:ext cx="8065640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Radio Broadcasters share equivalent</a:t>
            </a:r>
            <a:br>
              <a:rPr lang="en-US" dirty="0"/>
            </a:br>
            <a:r>
              <a:rPr lang="en-US" dirty="0"/>
              <a:t>in North and South of the country</a:t>
            </a:r>
            <a:endParaRPr lang="LID4096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C44BD7B-1631-092B-2F80-2E5582787B42}"/>
              </a:ext>
            </a:extLst>
          </p:cNvPr>
          <p:cNvCxnSpPr>
            <a:cxnSpLocks/>
          </p:cNvCxnSpPr>
          <p:nvPr/>
        </p:nvCxnSpPr>
        <p:spPr>
          <a:xfrm>
            <a:off x="3719384" y="1260372"/>
            <a:ext cx="847261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13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A2126D-CA35-50C2-BE79-B79B1A6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F2F0-17E6-7B4B-8B7C-4C10EC8613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E5761BF1-515C-4B34-867C-E8E8D60B721D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92DDEF-BE1A-1C46-47BF-1AF5AB7A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0"/>
            <a:ext cx="12192000" cy="68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300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IA">
      <a:dk1>
        <a:srgbClr val="5B0F52"/>
      </a:dk1>
      <a:lt1>
        <a:srgbClr val="5B0F52"/>
      </a:lt1>
      <a:dk2>
        <a:srgbClr val="D7D7D7"/>
      </a:dk2>
      <a:lt2>
        <a:srgbClr val="FFFFFF"/>
      </a:lt2>
      <a:accent1>
        <a:srgbClr val="FCB400"/>
      </a:accent1>
      <a:accent2>
        <a:srgbClr val="FF7900"/>
      </a:accent2>
      <a:accent3>
        <a:srgbClr val="FF0060"/>
      </a:accent3>
      <a:accent4>
        <a:srgbClr val="CF30FF"/>
      </a:accent4>
      <a:accent5>
        <a:srgbClr val="E5007D"/>
      </a:accent5>
      <a:accent6>
        <a:srgbClr val="FFC800"/>
      </a:accent6>
      <a:hlink>
        <a:srgbClr val="0563C1"/>
      </a:hlink>
      <a:folHlink>
        <a:srgbClr val="954F72"/>
      </a:folHlink>
    </a:clrScheme>
    <a:fontScheme name="V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A-Template.potx" id="{1175BD84-F585-47EE-A602-A4E17A1A56C5}" vid="{9DA5B007-1253-477D-BF17-83C0FFB6A57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338</Words>
  <Application>Microsoft Macintosh PowerPoint</Application>
  <PresentationFormat>Grand écran</PresentationFormat>
  <Paragraphs>71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Calibri</vt:lpstr>
      <vt:lpstr>Sofia Pro Light</vt:lpstr>
      <vt:lpstr>Tahoma</vt:lpstr>
      <vt:lpstr>Wingdings</vt:lpstr>
      <vt:lpstr>Kantoorthema</vt:lpstr>
      <vt:lpstr>Présentation PowerPoint</vt:lpstr>
      <vt:lpstr>Streaming audio platforms add limited reach</vt:lpstr>
      <vt:lpstr>BVOD’s incremental reach keeps growing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der Herten</dc:creator>
  <cp:lastModifiedBy>Ludovic de Barrau</cp:lastModifiedBy>
  <cp:revision>77</cp:revision>
  <dcterms:created xsi:type="dcterms:W3CDTF">2019-06-26T08:46:02Z</dcterms:created>
  <dcterms:modified xsi:type="dcterms:W3CDTF">2025-04-23T14:53:34Z</dcterms:modified>
</cp:coreProperties>
</file>