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45704276" r:id="rId2"/>
    <p:sldId id="2145704260" r:id="rId3"/>
    <p:sldId id="2145704264" r:id="rId4"/>
    <p:sldId id="2145704265" r:id="rId5"/>
    <p:sldId id="2145704261" r:id="rId6"/>
    <p:sldId id="2145704270" r:id="rId7"/>
    <p:sldId id="2145704269" r:id="rId8"/>
    <p:sldId id="2145704272" r:id="rId9"/>
    <p:sldId id="2145704268" r:id="rId10"/>
    <p:sldId id="2147477164" r:id="rId11"/>
    <p:sldId id="2147477165" r:id="rId12"/>
    <p:sldId id="2145704275" r:id="rId13"/>
    <p:sldId id="2145704266" r:id="rId14"/>
    <p:sldId id="21474771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0073" autoAdjust="0"/>
  </p:normalViewPr>
  <p:slideViewPr>
    <p:cSldViewPr snapToGrid="0" showGuides="1">
      <p:cViewPr varScale="1">
        <p:scale>
          <a:sx n="88" d="100"/>
          <a:sy n="88" d="100"/>
        </p:scale>
        <p:origin x="149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t Dockx" userId="50c35bcb92689458" providerId="LiveId" clId="{BF6E6F73-E15D-4378-9C1A-93ABF4BF2E69}"/>
    <pc:docChg chg="custSel modSld">
      <pc:chgData name="Wout Dockx" userId="50c35bcb92689458" providerId="LiveId" clId="{BF6E6F73-E15D-4378-9C1A-93ABF4BF2E69}" dt="2025-01-28T08:57:56.624" v="1" actId="478"/>
      <pc:docMkLst>
        <pc:docMk/>
      </pc:docMkLst>
      <pc:sldChg chg="addSp delSp mod">
        <pc:chgData name="Wout Dockx" userId="50c35bcb92689458" providerId="LiveId" clId="{BF6E6F73-E15D-4378-9C1A-93ABF4BF2E69}" dt="2025-01-28T08:57:56.624" v="1" actId="478"/>
        <pc:sldMkLst>
          <pc:docMk/>
          <pc:sldMk cId="2620753165" sldId="2145704276"/>
        </pc:sldMkLst>
        <pc:picChg chg="add del">
          <ac:chgData name="Wout Dockx" userId="50c35bcb92689458" providerId="LiveId" clId="{BF6E6F73-E15D-4378-9C1A-93ABF4BF2E69}" dt="2025-01-28T08:57:56.624" v="1" actId="478"/>
          <ac:picMkLst>
            <pc:docMk/>
            <pc:sldMk cId="2620753165" sldId="2145704276"/>
            <ac:picMk id="5" creationId="{1EAD1E9A-E435-AD5A-DCDA-0C9575E72C7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13957764314083E-2"/>
          <c:y val="7.7476264823525182E-2"/>
          <c:w val="0.56333962076378885"/>
          <c:h val="0.89144387490667421"/>
        </c:manualLayout>
      </c:layout>
      <c:doughnutChart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Blank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69E-4775-B98E-2EB039C986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69E-4775-B98E-2EB039C986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69E-4775-B98E-2EB039C986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E69E-4775-B98E-2EB039C986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E69E-4775-B98E-2EB039C986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E69E-4775-B98E-2EB039C986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69E-4775-B98E-2EB039C986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819-4502-86E4-E5A39D99DA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819-4502-86E4-E5A39D99D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TV (live)</c:v>
                </c:pt>
                <c:pt idx="1">
                  <c:v>TV (time shift) - TSV</c:v>
                </c:pt>
                <c:pt idx="2">
                  <c:v>TV (app or site) - BVOD</c:v>
                </c:pt>
                <c:pt idx="3">
                  <c:v>SVOD</c:v>
                </c:pt>
                <c:pt idx="4">
                  <c:v>DVD, etc.</c:v>
                </c:pt>
                <c:pt idx="5">
                  <c:v>Downloaded Films &amp; Series</c:v>
                </c:pt>
                <c:pt idx="6">
                  <c:v>Videos on social media</c:v>
                </c:pt>
                <c:pt idx="7">
                  <c:v>Videos on the internet</c:v>
                </c:pt>
                <c:pt idx="8">
                  <c:v>Cinema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D-E69E-4775-B98E-2EB039C9866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all devices</c:v>
                </c:pt>
              </c:strCache>
            </c:strRef>
          </c:tx>
          <c:spPr>
            <a:ln w="28575"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69E-4775-B98E-2EB039C9866C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69E-4775-B98E-2EB039C9866C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69E-4775-B98E-2EB039C9866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2700">
                <a:solidFill>
                  <a:schemeClr val="bg2">
                    <a:lumMod val="65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25-E69E-4775-B98E-2EB039C9866C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bg2">
                    <a:lumMod val="65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27-E69E-4775-B98E-2EB039C9866C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>
                <a:solidFill>
                  <a:schemeClr val="bg2">
                    <a:lumMod val="65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29-E69E-4775-B98E-2EB039C9866C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69E-4775-B98E-2EB039C9866C}"/>
              </c:ext>
            </c:extLst>
          </c:dPt>
          <c:dPt>
            <c:idx val="7"/>
            <c:bubble3D val="0"/>
            <c:spPr>
              <a:solidFill>
                <a:srgbClr val="00BCB8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2-41D0-B922-5956C986D9C2}"/>
              </c:ext>
            </c:extLst>
          </c:dPt>
          <c:dPt>
            <c:idx val="8"/>
            <c:bubble3D val="0"/>
            <c:spPr>
              <a:solidFill>
                <a:schemeClr val="tx2">
                  <a:lumMod val="25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A2-41D0-B922-5956C986D9C2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E69E-4775-B98E-2EB039C9866C}"/>
                </c:ext>
              </c:extLst>
            </c:dLbl>
            <c:dLbl>
              <c:idx val="2"/>
              <c:layout>
                <c:manualLayout>
                  <c:x val="1.839728902184444E-3"/>
                  <c:y val="-2.9112368469976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69E-4775-B98E-2EB039C986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2-41D0-B922-5956C986D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TV (live)</c:v>
                </c:pt>
                <c:pt idx="1">
                  <c:v>TV (time shift) - TSV</c:v>
                </c:pt>
                <c:pt idx="2">
                  <c:v>TV (app or site) - BVOD</c:v>
                </c:pt>
                <c:pt idx="3">
                  <c:v>SVOD</c:v>
                </c:pt>
                <c:pt idx="4">
                  <c:v>DVD, etc.</c:v>
                </c:pt>
                <c:pt idx="5">
                  <c:v>Downloaded Films &amp; Series</c:v>
                </c:pt>
                <c:pt idx="6">
                  <c:v>Videos on social media</c:v>
                </c:pt>
                <c:pt idx="7">
                  <c:v>Videos on the internet</c:v>
                </c:pt>
                <c:pt idx="8">
                  <c:v>Cinema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0.14499999999999999</c:v>
                </c:pt>
                <c:pt idx="1">
                  <c:v>0.113</c:v>
                </c:pt>
                <c:pt idx="2">
                  <c:v>7.9000000000000001E-2</c:v>
                </c:pt>
                <c:pt idx="3">
                  <c:v>0.27400000000000002</c:v>
                </c:pt>
                <c:pt idx="4">
                  <c:v>3.5000000000000003E-2</c:v>
                </c:pt>
                <c:pt idx="5">
                  <c:v>4.3999999999999997E-2</c:v>
                </c:pt>
                <c:pt idx="6">
                  <c:v>0.15</c:v>
                </c:pt>
                <c:pt idx="7">
                  <c:v>0.157</c:v>
                </c:pt>
                <c:pt idx="8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E69E-4775-B98E-2EB039C986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1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73767971942239"/>
          <c:y val="0.20647935875767667"/>
          <c:w val="0.29311560407353648"/>
          <c:h val="0.53755025608568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Share of (commercial) video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0.13068631817629672"/>
          <c:y val="0.12219136348426075"/>
          <c:w val="0.84286743907588546"/>
          <c:h val="0.6342163939893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62-497F-BB36-8D2EED91935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(live, TSV, app or site)</c:v>
                </c:pt>
                <c:pt idx="1">
                  <c:v>SVOD (streaming platforms)</c:v>
                </c:pt>
                <c:pt idx="2">
                  <c:v>Owned
 (DVD&amp;  Downloads)</c:v>
                </c:pt>
                <c:pt idx="3">
                  <c:v>Online (on Social &amp; internet)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0.33700000000000002</c:v>
                </c:pt>
                <c:pt idx="3" formatCode="0.0%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3-4C5B-B39E-583FCE4AD8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18-64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(live, TSV, app or site)</c:v>
                </c:pt>
                <c:pt idx="1">
                  <c:v>SVOD (streaming platforms)</c:v>
                </c:pt>
                <c:pt idx="2">
                  <c:v>Owned
 (DVD&amp;  Downloads)</c:v>
                </c:pt>
                <c:pt idx="3">
                  <c:v>Online (on Social &amp; internet)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0.57199999999999995</c:v>
                </c:pt>
                <c:pt idx="3" formatCode="0.0%">
                  <c:v>0.17233063791200753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3-4C5B-B39E-583FCE4AD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843056"/>
        <c:axId val="601822896"/>
      </c:barChart>
      <c:catAx>
        <c:axId val="60184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01822896"/>
        <c:crosses val="autoZero"/>
        <c:auto val="1"/>
        <c:lblAlgn val="ctr"/>
        <c:lblOffset val="100"/>
        <c:noMultiLvlLbl val="0"/>
      </c:catAx>
      <c:valAx>
        <c:axId val="60182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0184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44048288735315"/>
          <c:y val="0.16858280352453103"/>
          <c:w val="0.25330799334658055"/>
          <c:h val="0.12253229683853123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1"/>
                </a:solidFill>
              </a:rPr>
              <a:t>Incremental</a:t>
            </a:r>
            <a:r>
              <a:rPr lang="en-GB" baseline="0" dirty="0">
                <a:solidFill>
                  <a:schemeClr val="bg1"/>
                </a:solidFill>
              </a:rPr>
              <a:t> reach after day of broadcast</a:t>
            </a:r>
            <a:endParaRPr lang="en-GB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060585788207961"/>
          <c:y val="8.2720582657512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0.12937261541160242"/>
          <c:y val="0.15612469399387824"/>
          <c:w val="0.75319171225380421"/>
          <c:h val="0.6994375335659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15-29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6350">
                <a:solidFill>
                  <a:schemeClr val="accent2">
                    <a:alpha val="99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28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6.8974658218717594E-2</c:v>
                </c:pt>
                <c:pt idx="1">
                  <c:v>0.10436887405597417</c:v>
                </c:pt>
                <c:pt idx="2">
                  <c:v>0.13441152596529493</c:v>
                </c:pt>
                <c:pt idx="3">
                  <c:v>0.15961821778363044</c:v>
                </c:pt>
                <c:pt idx="4">
                  <c:v>0.18550838304412912</c:v>
                </c:pt>
                <c:pt idx="5">
                  <c:v>0.21208846184743024</c:v>
                </c:pt>
                <c:pt idx="6">
                  <c:v>0.25015980010891592</c:v>
                </c:pt>
                <c:pt idx="7">
                  <c:v>0.32091187609835986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C-412B-97DC-A3ADB35304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30-44</c:v>
                </c:pt>
              </c:strCache>
            </c:strRef>
          </c:tx>
          <c:spPr>
            <a:ln w="317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28575">
                <a:solidFill>
                  <a:schemeClr val="bg2">
                    <a:lumMod val="6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28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4.8650052654240265E-2</c:v>
                </c:pt>
                <c:pt idx="1">
                  <c:v>7.6325214070577255E-2</c:v>
                </c:pt>
                <c:pt idx="2">
                  <c:v>9.6789309290347902E-2</c:v>
                </c:pt>
                <c:pt idx="3">
                  <c:v>0.11480463755582643</c:v>
                </c:pt>
                <c:pt idx="4">
                  <c:v>0.13113213965874126</c:v>
                </c:pt>
                <c:pt idx="5">
                  <c:v>0.14791725383840926</c:v>
                </c:pt>
                <c:pt idx="6">
                  <c:v>0.17037299508936893</c:v>
                </c:pt>
                <c:pt idx="7">
                  <c:v>0.216252670172532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BC-412B-97DC-A3ADB35304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45-64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28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2.1967148971726816E-2</c:v>
                </c:pt>
                <c:pt idx="1">
                  <c:v>3.4235526652741689E-2</c:v>
                </c:pt>
                <c:pt idx="2">
                  <c:v>4.4019728430157098E-2</c:v>
                </c:pt>
                <c:pt idx="3">
                  <c:v>5.2435610610500998E-2</c:v>
                </c:pt>
                <c:pt idx="4">
                  <c:v>6.0420728444150772E-2</c:v>
                </c:pt>
                <c:pt idx="5">
                  <c:v>6.8528027900227523E-2</c:v>
                </c:pt>
                <c:pt idx="6">
                  <c:v>8.0122867768198214E-2</c:v>
                </c:pt>
                <c:pt idx="7">
                  <c:v>0.10124181528704032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BC-412B-97DC-A3ADB3530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266031"/>
        <c:axId val="1033266511"/>
      </c:lineChart>
      <c:catAx>
        <c:axId val="103326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266511"/>
        <c:crosses val="autoZero"/>
        <c:auto val="1"/>
        <c:lblAlgn val="ctr"/>
        <c:lblOffset val="100"/>
        <c:noMultiLvlLbl val="0"/>
      </c:catAx>
      <c:valAx>
        <c:axId val="103326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>
                    <a:solidFill>
                      <a:schemeClr val="tx1"/>
                    </a:solidFill>
                  </a:rPr>
                  <a:t>Incremental reach </a:t>
                </a:r>
              </a:p>
            </c:rich>
          </c:tx>
          <c:layout>
            <c:manualLayout>
              <c:xMode val="edge"/>
              <c:yMode val="edge"/>
              <c:x val="8.044921109415154E-3"/>
              <c:y val="0.31519102952950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LID4096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26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36764006661094"/>
          <c:y val="0.10767502891201852"/>
          <c:w val="0.10058664541557251"/>
          <c:h val="0.63682221497362501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0597326510493"/>
          <c:y val="9.8488839271905687E-2"/>
          <c:w val="0.87679402673489504"/>
          <c:h val="0.64002720051241269"/>
        </c:manualLayout>
      </c:layout>
      <c:barChart>
        <c:barDir val="col"/>
        <c:grouping val="percentStacked"/>
        <c:varyColors val="0"/>
        <c:ser>
          <c:idx val="9"/>
          <c:order val="0"/>
          <c:tx>
            <c:strRef>
              <c:f>Sheet1!$A$11</c:f>
              <c:strCache>
                <c:ptCount val="1"/>
                <c:pt idx="0">
                  <c:v>Linear TV</c:v>
                </c:pt>
              </c:strCache>
            </c:strRef>
          </c:tx>
          <c:spPr>
            <a:solidFill>
              <a:srgbClr val="E306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Sheet1!$B$11:$H$11</c:f>
              <c:numCache>
                <c:formatCode>0%</c:formatCode>
                <c:ptCount val="7"/>
                <c:pt idx="0">
                  <c:v>0.55500000000000005</c:v>
                </c:pt>
                <c:pt idx="1">
                  <c:v>0.56799999999999995</c:v>
                </c:pt>
                <c:pt idx="2">
                  <c:v>0.44900000000000001</c:v>
                </c:pt>
                <c:pt idx="3">
                  <c:v>0.59399999999999997</c:v>
                </c:pt>
                <c:pt idx="4">
                  <c:v>0.59599999999999997</c:v>
                </c:pt>
                <c:pt idx="5">
                  <c:v>0.48299999999999998</c:v>
                </c:pt>
                <c:pt idx="6">
                  <c:v>0.54600000000000004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80E-A841-90A7-9C1EE50E0447}"/>
            </c:ext>
          </c:extLst>
        </c:ser>
        <c:ser>
          <c:idx val="8"/>
          <c:order val="1"/>
          <c:tx>
            <c:strRef>
              <c:f>Sheet1!$A$10</c:f>
              <c:strCache>
                <c:ptCount val="1"/>
                <c:pt idx="0">
                  <c:v>BVOD</c:v>
                </c:pt>
              </c:strCache>
            </c:strRef>
          </c:tx>
          <c:spPr>
            <a:solidFill>
              <a:srgbClr val="EE72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Sheet1!$B$10:$H$10</c:f>
              <c:numCache>
                <c:formatCode>0%</c:formatCode>
                <c:ptCount val="7"/>
                <c:pt idx="0">
                  <c:v>8.6999999999999994E-2</c:v>
                </c:pt>
                <c:pt idx="1">
                  <c:v>4.7E-2</c:v>
                </c:pt>
                <c:pt idx="2">
                  <c:v>0.158</c:v>
                </c:pt>
                <c:pt idx="3">
                  <c:v>5.1999999999999998E-2</c:v>
                </c:pt>
                <c:pt idx="4">
                  <c:v>5.1999999999999998E-2</c:v>
                </c:pt>
                <c:pt idx="5">
                  <c:v>8.4000000000000005E-2</c:v>
                </c:pt>
                <c:pt idx="6">
                  <c:v>0.13600000000000001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80E-A841-90A7-9C1EE50E0447}"/>
            </c:ext>
          </c:extLst>
        </c:ser>
        <c:ser>
          <c:idx val="6"/>
          <c:order val="2"/>
          <c:tx>
            <c:strRef>
              <c:f>Sheet1!$A$8</c:f>
              <c:strCache>
                <c:ptCount val="1"/>
                <c:pt idx="0">
                  <c:v>Online Video</c:v>
                </c:pt>
              </c:strCache>
            </c:strRef>
          </c:tx>
          <c:spPr>
            <a:solidFill>
              <a:srgbClr val="766A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Sheet1!$B$8:$H$8</c:f>
              <c:numCache>
                <c:formatCode>0%</c:formatCode>
                <c:ptCount val="7"/>
                <c:pt idx="0">
                  <c:v>6.5000000000000002E-2</c:v>
                </c:pt>
                <c:pt idx="1">
                  <c:v>2.7E-2</c:v>
                </c:pt>
                <c:pt idx="2">
                  <c:v>3.2000000000000001E-2</c:v>
                </c:pt>
                <c:pt idx="3">
                  <c:v>7.0000000000000007E-2</c:v>
                </c:pt>
                <c:pt idx="4">
                  <c:v>4.8000000000000001E-2</c:v>
                </c:pt>
                <c:pt idx="5">
                  <c:v>7.3999999999999996E-2</c:v>
                </c:pt>
                <c:pt idx="6">
                  <c:v>7.9000000000000001E-2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80E-A841-90A7-9C1EE50E0447}"/>
            </c:ext>
          </c:extLst>
        </c:ser>
        <c:ser>
          <c:idx val="0"/>
          <c:order val="3"/>
          <c:tx>
            <c:strRef>
              <c:f>Sheet1!$A$2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0E-A841-90A7-9C1EE50E04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0E-A841-90A7-9C1EE50E04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0E-A841-90A7-9C1EE50E04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0E-A841-90A7-9C1EE50E04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8.9999999999999993E-3</c:v>
                </c:pt>
                <c:pt idx="1">
                  <c:v>2.1000000000000001E-2</c:v>
                </c:pt>
                <c:pt idx="2">
                  <c:v>2E-3</c:v>
                </c:pt>
                <c:pt idx="3">
                  <c:v>7.8E-2</c:v>
                </c:pt>
                <c:pt idx="4">
                  <c:v>7.0000000000000001E-3</c:v>
                </c:pt>
                <c:pt idx="5">
                  <c:v>1.4999999999999999E-2</c:v>
                </c:pt>
                <c:pt idx="6">
                  <c:v>7.0000000000000001E-3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780E-A841-90A7-9C1EE50E044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</c:v>
                </c:pt>
              </c:strCache>
            </c:strRef>
          </c:tx>
          <c:spPr>
            <a:solidFill>
              <a:srgbClr val="BCCF0F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2.7E-2</c:v>
                </c:pt>
                <c:pt idx="1">
                  <c:v>3.5999999999999997E-2</c:v>
                </c:pt>
                <c:pt idx="2">
                  <c:v>1.4E-2</c:v>
                </c:pt>
                <c:pt idx="3">
                  <c:v>6.2E-2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1.7000000000000001E-2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780E-A841-90A7-9C1EE50E0447}"/>
            </c:ext>
          </c:extLst>
        </c:ser>
        <c:ser>
          <c:idx val="7"/>
          <c:order val="5"/>
          <c:tx>
            <c:strRef>
              <c:f>Sheet1!$A$9</c:f>
              <c:strCache>
                <c:ptCount val="1"/>
                <c:pt idx="0">
                  <c:v>Generic PPC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Sheet1!$B$9:$H$9</c:f>
              <c:numCache>
                <c:formatCode>0%</c:formatCode>
                <c:ptCount val="7"/>
                <c:pt idx="0">
                  <c:v>0.11700000000000001</c:v>
                </c:pt>
                <c:pt idx="1">
                  <c:v>0.17599999999999999</c:v>
                </c:pt>
                <c:pt idx="2">
                  <c:v>0.247</c:v>
                </c:pt>
                <c:pt idx="3">
                  <c:v>2.4E-2</c:v>
                </c:pt>
                <c:pt idx="4">
                  <c:v>0.17199999999999999</c:v>
                </c:pt>
                <c:pt idx="5">
                  <c:v>0.20599999999999999</c:v>
                </c:pt>
                <c:pt idx="6">
                  <c:v>0.121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80E-A841-90A7-9C1EE50E0447}"/>
            </c:ext>
          </c:extLst>
        </c:ser>
        <c:ser>
          <c:idx val="2"/>
          <c:order val="6"/>
          <c:tx>
            <c:strRef>
              <c:f>Sheet1!$A$4</c:f>
              <c:strCache>
                <c:ptCount val="1"/>
                <c:pt idx="0">
                  <c:v>Paid Social</c:v>
                </c:pt>
              </c:strCache>
            </c:strRef>
          </c:tx>
          <c:spPr>
            <a:solidFill>
              <a:srgbClr val="0069B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0E-A841-90A7-9C1EE50E04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0E-A841-90A7-9C1EE50E04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0E-A841-90A7-9C1EE50E04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0.03</c:v>
                </c:pt>
                <c:pt idx="1">
                  <c:v>2.3E-2</c:v>
                </c:pt>
                <c:pt idx="2">
                  <c:v>3.5000000000000003E-2</c:v>
                </c:pt>
                <c:pt idx="3">
                  <c:v>9.6000000000000002E-2</c:v>
                </c:pt>
                <c:pt idx="4">
                  <c:v>2.4E-2</c:v>
                </c:pt>
                <c:pt idx="5">
                  <c:v>3.5000000000000003E-2</c:v>
                </c:pt>
                <c:pt idx="6">
                  <c:v>3.5000000000000003E-2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780E-A841-90A7-9C1EE50E0447}"/>
            </c:ext>
          </c:extLst>
        </c:ser>
        <c:ser>
          <c:idx val="1"/>
          <c:order val="7"/>
          <c:tx>
            <c:strRef>
              <c:f>Sheet1!$A$3</c:f>
              <c:strCache>
                <c:ptCount val="1"/>
                <c:pt idx="0">
                  <c:v>Online Display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8.9999999999999993E-3</c:v>
                </c:pt>
                <c:pt idx="1">
                  <c:v>7.0000000000000001E-3</c:v>
                </c:pt>
                <c:pt idx="2">
                  <c:v>2E-3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5.0000000000000001E-3</c:v>
                </c:pt>
                <c:pt idx="6">
                  <c:v>1.0999999999999999E-2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780E-A841-90A7-9C1EE50E0447}"/>
            </c:ext>
          </c:extLst>
        </c:ser>
        <c:ser>
          <c:idx val="5"/>
          <c:order val="8"/>
          <c:tx>
            <c:strRef>
              <c:f>Sheet1!$A$7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rgbClr val="372D87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Sheet1!$B$7:$H$7</c:f>
              <c:numCache>
                <c:formatCode>0%</c:formatCode>
                <c:ptCount val="7"/>
                <c:pt idx="0">
                  <c:v>8.8999999999999996E-2</c:v>
                </c:pt>
                <c:pt idx="1">
                  <c:v>8.3000000000000004E-2</c:v>
                </c:pt>
                <c:pt idx="2">
                  <c:v>5.3999999999999999E-2</c:v>
                </c:pt>
                <c:pt idx="3">
                  <c:v>8.9999999999999993E-3</c:v>
                </c:pt>
                <c:pt idx="4">
                  <c:v>7.0999999999999994E-2</c:v>
                </c:pt>
                <c:pt idx="5">
                  <c:v>7.4999999999999997E-2</c:v>
                </c:pt>
                <c:pt idx="6">
                  <c:v>4.4999999999999998E-2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780E-A841-90A7-9C1EE50E0447}"/>
            </c:ext>
          </c:extLst>
        </c:ser>
        <c:ser>
          <c:idx val="3"/>
          <c:order val="9"/>
          <c:tx>
            <c:strRef>
              <c:f>Sheet1!$A$5</c:f>
              <c:strCache>
                <c:ptCount val="1"/>
                <c:pt idx="0">
                  <c:v>Out of Home</c:v>
                </c:pt>
              </c:strCache>
            </c:strRef>
          </c:tx>
          <c:spPr>
            <a:solidFill>
              <a:srgbClr val="BD09A7"/>
            </a:solidFill>
            <a:ln>
              <a:noFill/>
            </a:ln>
            <a:effectLst/>
          </c:spPr>
          <c:invertIfNegative val="0"/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1.2E-2</c:v>
                </c:pt>
                <c:pt idx="1">
                  <c:v>1.0999999999999999E-2</c:v>
                </c:pt>
                <c:pt idx="2">
                  <c:v>8.0000000000000002E-3</c:v>
                </c:pt>
                <c:pt idx="3">
                  <c:v>1.0999999999999999E-2</c:v>
                </c:pt>
                <c:pt idx="4">
                  <c:v>5.0000000000000001E-3</c:v>
                </c:pt>
                <c:pt idx="5">
                  <c:v>4.0000000000000001E-3</c:v>
                </c:pt>
                <c:pt idx="6">
                  <c:v>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780E-A841-90A7-9C1EE50E0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1195537455"/>
        <c:axId val="1195532879"/>
      </c:barChart>
      <c:catAx>
        <c:axId val="119553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5532879"/>
        <c:crosses val="autoZero"/>
        <c:auto val="1"/>
        <c:lblAlgn val="ctr"/>
        <c:lblOffset val="100"/>
        <c:tickLblSkip val="1"/>
        <c:noMultiLvlLbl val="0"/>
      </c:catAx>
      <c:valAx>
        <c:axId val="11955328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bg1"/>
                    </a:solidFill>
                  </a:rPr>
                  <a:t>Share of Media Spend, %</a:t>
                </a:r>
              </a:p>
            </c:rich>
          </c:tx>
          <c:layout>
            <c:manualLayout>
              <c:xMode val="edge"/>
              <c:yMode val="edge"/>
              <c:x val="5.7569082026838816E-2"/>
              <c:y val="0.17461344024896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553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02352726737616E-2"/>
          <c:y val="0.79652809070248953"/>
          <c:w val="0.88834855585924455"/>
          <c:h val="0.11783225218632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Watching ads on</c:v>
                </c:pt>
              </c:strCache>
            </c:strRef>
          </c:tx>
          <c:dPt>
            <c:idx val="0"/>
            <c:bubble3D val="0"/>
            <c:spPr>
              <a:solidFill>
                <a:srgbClr val="EE1B49"/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rgbClr val="F35F7F"/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rgbClr val="F8A2B4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rgbClr val="FFB735"/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rgbClr val="0075BD"/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2E3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6306535627222327"/>
                  <c:y val="4.4836342246370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-0.27741026548023195"/>
                  <c:y val="0.15434101677572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r">
                    <a:defRPr sz="18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30106735631255443"/>
                  <c:y val="0.1027824822863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r">
                    <a:defRPr sz="18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11901714273404078"/>
                  <c:y val="1.79193253435798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1888162316674909"/>
                  <c:y val="3.25435731803859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28452312237026"/>
                      <c:h val="0.13155932432296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19306808988012031"/>
                  <c:y val="-1.73502506418702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91506563537497"/>
                      <c:h val="0.13027378798959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27991806460916402"/>
                  <c:y val="-2.8197319050124677E-2"/>
                </c:manualLayout>
              </c:layout>
              <c:tx>
                <c:rich>
                  <a:bodyPr/>
                  <a:lstStyle/>
                  <a:p>
                    <a:pPr algn="r">
                      <a:defRPr sz="1800"/>
                    </a:pPr>
                    <a:fld id="{2B6CDE3E-2AC4-4636-A49D-0C8549CE9597}" type="CATEGORYNAME">
                      <a:rPr lang="en-US" sz="1800"/>
                      <a:pPr algn="r">
                        <a:defRPr sz="1800"/>
                      </a:pPr>
                      <a:t>[CATEGORY NAME]</a:t>
                    </a:fld>
                    <a:r>
                      <a:rPr lang="en-US" sz="1800"/>
                      <a:t> </a:t>
                    </a:r>
                    <a:fld id="{2ED844C3-3E3E-4F64-9516-550DD8D1B34F}" type="VALUE">
                      <a:rPr lang="en-US" sz="1800"/>
                      <a:pPr algn="r">
                        <a:defRPr sz="1800"/>
                      </a:pPr>
                      <a:t>[VALUE]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800"/>
                    </a:pPr>
                    <a:fld id="{88A13385-1CC7-416C-8C05-78063C30873C}" type="CATEGORYNAME">
                      <a:rPr lang="en-US" sz="1800"/>
                      <a:pPr algn="r">
                        <a:defRPr sz="1800"/>
                      </a:pPr>
                      <a:t>[CATEGORY NAME]</a:t>
                    </a:fld>
                    <a:r>
                      <a:rPr lang="en-US" sz="1800"/>
                      <a:t>  </a:t>
                    </a:r>
                    <a:fld id="{87BFF746-E345-4C47-9CD6-33ACE7FBF81B}" type="VALUE">
                      <a:rPr lang="en-US" sz="1800"/>
                      <a:pPr algn="r">
                        <a:defRPr sz="1800"/>
                      </a:pPr>
                      <a:t>[VALUE]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TV (live)</c:v>
                </c:pt>
                <c:pt idx="1">
                  <c:v>TV - TSV</c:v>
                </c:pt>
                <c:pt idx="2">
                  <c:v>TV - BVOD</c:v>
                </c:pt>
                <c:pt idx="3">
                  <c:v>SVOD</c:v>
                </c:pt>
                <c:pt idx="4">
                  <c:v>DVD, etc.</c:v>
                </c:pt>
                <c:pt idx="5">
                  <c:v>Download</c:v>
                </c:pt>
                <c:pt idx="6">
                  <c:v>On social media</c:v>
                </c:pt>
                <c:pt idx="7">
                  <c:v>On the internet</c:v>
                </c:pt>
                <c:pt idx="8">
                  <c:v>Cinema</c:v>
                </c:pt>
              </c:strCache>
            </c:strRef>
          </c:cat>
          <c:val>
            <c:numRef>
              <c:f>Feuil1!$B$2:$B$10</c:f>
              <c:numCache>
                <c:formatCode>0.0%</c:formatCode>
                <c:ptCount val="9"/>
                <c:pt idx="0">
                  <c:v>0.63600000000000001</c:v>
                </c:pt>
                <c:pt idx="1">
                  <c:v>0.191</c:v>
                </c:pt>
                <c:pt idx="2">
                  <c:v>4.2000000000000003E-2</c:v>
                </c:pt>
                <c:pt idx="6">
                  <c:v>6.0999999999999999E-2</c:v>
                </c:pt>
                <c:pt idx="7">
                  <c:v>6.7000000000000004E-2</c:v>
                </c:pt>
                <c:pt idx="8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Thinkbox</a:t>
            </a:r>
            <a:r>
              <a:rPr lang="nl-BE" dirty="0"/>
              <a:t>, end of 2023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6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Webinar 15 </a:t>
            </a:r>
            <a:r>
              <a:rPr lang="nl-BE" dirty="0" err="1"/>
              <a:t>october</a:t>
            </a:r>
            <a:r>
              <a:rPr lang="nl-BE" dirty="0"/>
              <a:t>. THE PERFORMANCE MULTIPLIER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C3B9F-9B38-4A1F-8568-B0C8756A9E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8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s://thinkvia.be/en/video-for-the-next-gener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via.be/en/video-for-the-next-gener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inkbox.tv/training-and-tools/media-mix-navigator/media-mix-navigator-there-are-no-guarantees-but-there-is-guidan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en/video-observer-2024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thinkbox.tv/research/nickable-charts/creativity/the-bottom-line-creativity-matters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reenforce.nl/wp-content/uploads/2024/04/20240321-Thinkbox-In-Sight-new-trends-in-TV-Context-Effect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inkvia.be/en/more-impact-for-less-impac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thinkbox.tv/research/reports/profit-ability-2-the-new-business-case-for-advertising-repo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inkvia.be/en/laugh-cry-share-bu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hoe-reclame-wordt-beleefd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en/radio-the-performance-multiplier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adiocentreireland.ie/insights/radiocentre-ireland-research-shows-brands-have-greater-share-of-mind-when-audio-is-added-to-the-media-m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33" y="727600"/>
            <a:ext cx="3389643" cy="2418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514304" y="3744687"/>
            <a:ext cx="4472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dirty="0"/>
              <a:t>POWER SLIDES</a:t>
            </a:r>
          </a:p>
          <a:p>
            <a:pPr algn="ctr"/>
            <a:r>
              <a:rPr lang="nl-BE" sz="4400" dirty="0"/>
              <a:t>SELECTION 2024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FE9CE-0FFA-F2BA-9DBF-91EDAD43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52% of all ads viewed by Gen Z</a:t>
            </a:r>
            <a:br>
              <a:rPr lang="en-US" dirty="0"/>
            </a:br>
            <a:r>
              <a:rPr lang="en-US" dirty="0"/>
              <a:t>are delivered by TV broadcasters</a:t>
            </a:r>
            <a:endParaRPr lang="LID4096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D0192F1-A11D-4CF5-B7F5-3C0D5A641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755549"/>
              </p:ext>
            </p:extLst>
          </p:nvPr>
        </p:nvGraphicFramePr>
        <p:xfrm>
          <a:off x="973489" y="1814870"/>
          <a:ext cx="5805633" cy="362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B08DE4-8913-EA98-4A15-24435053FEA8}"/>
              </a:ext>
            </a:extLst>
          </p:cNvPr>
          <p:cNvSpPr txBox="1"/>
          <p:nvPr/>
        </p:nvSpPr>
        <p:spPr>
          <a:xfrm>
            <a:off x="0" y="6066224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Source: Video Observer 2024 – Monday to Sunday – 18-24y – Total Belgium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46BC8-8DCA-5B9B-E8ED-0ECED32DB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79" t="13573"/>
          <a:stretch/>
        </p:blipFill>
        <p:spPr>
          <a:xfrm>
            <a:off x="4515890" y="2560994"/>
            <a:ext cx="1831875" cy="291095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F77311-B3DF-0984-DB94-E3F1A6AC1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516773"/>
              </p:ext>
            </p:extLst>
          </p:nvPr>
        </p:nvGraphicFramePr>
        <p:xfrm>
          <a:off x="7134279" y="1814870"/>
          <a:ext cx="4430486" cy="41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ZoneTexte 2">
            <a:extLst>
              <a:ext uri="{FF2B5EF4-FFF2-40B4-BE49-F238E27FC236}">
                <a16:creationId xmlns:a16="http://schemas.microsoft.com/office/drawing/2014/main" id="{D3C4AB4D-3ABE-EE0D-F768-0A3C11065E17}"/>
              </a:ext>
            </a:extLst>
          </p:cNvPr>
          <p:cNvSpPr txBox="1"/>
          <p:nvPr/>
        </p:nvSpPr>
        <p:spPr>
          <a:xfrm>
            <a:off x="4098059" y="1821997"/>
            <a:ext cx="2642963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</a:rPr>
              <a:t>18-24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654BF-9780-A32B-8DBE-7DBA0EFC8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C2EF62-F50A-8853-B07A-8E285A9DCD4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96AB0-DAA1-AB5F-8809-CE7A8C5B6E34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73E413F-8F00-9D9B-195E-69F79D96ECAF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4F2CE-5C15-D2EA-C444-954000FD3BE8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7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4388A-A318-3270-C717-5DEBFFC4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Time </a:t>
            </a:r>
            <a:r>
              <a:rPr lang="nl-BE" dirty="0" err="1"/>
              <a:t>shifted</a:t>
            </a:r>
            <a:r>
              <a:rPr lang="nl-BE" dirty="0"/>
              <a:t> </a:t>
            </a:r>
            <a:r>
              <a:rPr lang="nl-BE" dirty="0" err="1"/>
              <a:t>viewing</a:t>
            </a:r>
            <a:r>
              <a:rPr lang="nl-BE" dirty="0"/>
              <a:t> on TV </a:t>
            </a:r>
            <a:r>
              <a:rPr lang="nl-BE" dirty="0" err="1"/>
              <a:t>ads</a:t>
            </a:r>
            <a:r>
              <a:rPr lang="nl-BE" dirty="0"/>
              <a:t> extra </a:t>
            </a:r>
            <a:r>
              <a:rPr lang="nl-BE" dirty="0" err="1"/>
              <a:t>reach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A4345-708D-2CF5-731A-2C5466A7E2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5761BF1-515C-4B34-867C-E8E8D60B721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EB14E-4CE7-F782-15BF-8EF3C868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E51100-E001-8765-7CFE-ACBDE79EDC05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2C8A8-158C-C733-82BB-506407514357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E8BF10F-043F-CF20-8235-D84F90F543F6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286B2-EC0A-B98D-A301-D94C7C9DDDB9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E39AD7D-B63D-4CFD-CDF4-B0F1F4D2C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15521"/>
              </p:ext>
            </p:extLst>
          </p:nvPr>
        </p:nvGraphicFramePr>
        <p:xfrm>
          <a:off x="999862" y="1325822"/>
          <a:ext cx="9793881" cy="461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65608C7-AA92-6738-D991-4F83DF634A08}"/>
              </a:ext>
            </a:extLst>
          </p:cNvPr>
          <p:cNvSpPr txBox="1">
            <a:spLocks/>
          </p:cNvSpPr>
          <p:nvPr/>
        </p:nvSpPr>
        <p:spPr>
          <a:xfrm>
            <a:off x="1" y="6049502"/>
            <a:ext cx="12192000" cy="245578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/>
              <a:t>Source: CIM Audimetrie, Jan-June 2024, All Day, Weighted average North 55%, South 45% Total Belgium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8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90D344-5776-F3D2-28E1-6C3212337A79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230FB-1ED9-C3FD-400D-D2BEFC342A0C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Optimal budget mix varies by sector</a:t>
            </a:r>
            <a:br>
              <a:rPr lang="en-GB" sz="3200" dirty="0"/>
            </a:br>
            <a:r>
              <a:rPr lang="en-GB" sz="3200" dirty="0"/>
              <a:t>TV has the largest share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0689"/>
            <a:ext cx="12192000" cy="203749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en-GB" dirty="0"/>
              <a:t>Media Mix Navigator, 2024.</a:t>
            </a:r>
            <a:r>
              <a:rPr lang="en-US" dirty="0"/>
              <a:t> </a:t>
            </a:r>
            <a:r>
              <a:rPr lang="en-GB" dirty="0"/>
              <a:t>Based on a mass market brand, 11-20% online sales (finance 71-80%), high risk, further details for each category is included in the notes </a:t>
            </a:r>
            <a:endParaRPr lang="LID4096" dirty="0"/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18AE5B12-1EA1-29DD-6C55-EDF1A16F5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847217"/>
              </p:ext>
            </p:extLst>
          </p:nvPr>
        </p:nvGraphicFramePr>
        <p:xfrm>
          <a:off x="-264369" y="1481187"/>
          <a:ext cx="11817437" cy="490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40AC8309-0FB9-6E89-33D2-4D0EDB666999}"/>
              </a:ext>
            </a:extLst>
          </p:cNvPr>
          <p:cNvCxnSpPr/>
          <p:nvPr/>
        </p:nvCxnSpPr>
        <p:spPr>
          <a:xfrm>
            <a:off x="2656526" y="1697845"/>
            <a:ext cx="0" cy="34082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71490D-6B59-3F0D-A2E0-F8552162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47971EA-FC99-9876-DC37-B62099067BC3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D22ED-5634-8918-AA57-E4FF9FD19042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0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6505FE-5DD8-0633-F0FB-30C7A0E84FC9}"/>
              </a:ext>
            </a:extLst>
          </p:cNvPr>
          <p:cNvSpPr/>
          <p:nvPr/>
        </p:nvSpPr>
        <p:spPr>
          <a:xfrm>
            <a:off x="4955366" y="2640705"/>
            <a:ext cx="2524835" cy="2770496"/>
          </a:xfrm>
          <a:custGeom>
            <a:avLst/>
            <a:gdLst>
              <a:gd name="connsiteX0" fmla="*/ 1255594 w 2524835"/>
              <a:gd name="connsiteY0" fmla="*/ 0 h 2770496"/>
              <a:gd name="connsiteX1" fmla="*/ 1241946 w 2524835"/>
              <a:gd name="connsiteY1" fmla="*/ 1241947 h 2770496"/>
              <a:gd name="connsiteX2" fmla="*/ 313898 w 2524835"/>
              <a:gd name="connsiteY2" fmla="*/ 450376 h 2770496"/>
              <a:gd name="connsiteX3" fmla="*/ 0 w 2524835"/>
              <a:gd name="connsiteY3" fmla="*/ 1064526 h 2770496"/>
              <a:gd name="connsiteX4" fmla="*/ 163773 w 2524835"/>
              <a:gd name="connsiteY4" fmla="*/ 2047164 h 2770496"/>
              <a:gd name="connsiteX5" fmla="*/ 1160059 w 2524835"/>
              <a:gd name="connsiteY5" fmla="*/ 2770496 h 2770496"/>
              <a:gd name="connsiteX6" fmla="*/ 2006221 w 2524835"/>
              <a:gd name="connsiteY6" fmla="*/ 2388359 h 2770496"/>
              <a:gd name="connsiteX7" fmla="*/ 2524835 w 2524835"/>
              <a:gd name="connsiteY7" fmla="*/ 1050878 h 2770496"/>
              <a:gd name="connsiteX8" fmla="*/ 2333767 w 2524835"/>
              <a:gd name="connsiteY8" fmla="*/ 409433 h 2770496"/>
              <a:gd name="connsiteX9" fmla="*/ 1651379 w 2524835"/>
              <a:gd name="connsiteY9" fmla="*/ 163773 h 2770496"/>
              <a:gd name="connsiteX10" fmla="*/ 1255594 w 2524835"/>
              <a:gd name="connsiteY10" fmla="*/ 0 h 277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835" h="2770496">
                <a:moveTo>
                  <a:pt x="1255594" y="0"/>
                </a:moveTo>
                <a:lnTo>
                  <a:pt x="1241946" y="1241947"/>
                </a:lnTo>
                <a:lnTo>
                  <a:pt x="313898" y="450376"/>
                </a:lnTo>
                <a:lnTo>
                  <a:pt x="0" y="1064526"/>
                </a:lnTo>
                <a:lnTo>
                  <a:pt x="163773" y="2047164"/>
                </a:lnTo>
                <a:lnTo>
                  <a:pt x="1160059" y="2770496"/>
                </a:lnTo>
                <a:lnTo>
                  <a:pt x="2006221" y="2388359"/>
                </a:lnTo>
                <a:lnTo>
                  <a:pt x="2524835" y="1050878"/>
                </a:lnTo>
                <a:lnTo>
                  <a:pt x="2333767" y="409433"/>
                </a:lnTo>
                <a:lnTo>
                  <a:pt x="1651379" y="163773"/>
                </a:lnTo>
                <a:lnTo>
                  <a:pt x="125559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Belgium, 87% of all viewed ads</a:t>
            </a:r>
            <a:br>
              <a:rPr lang="en-US" dirty="0"/>
            </a:br>
            <a:r>
              <a:rPr lang="en-US" dirty="0"/>
              <a:t>are delivered by TV broadcasters</a:t>
            </a:r>
            <a:endParaRPr lang="LID4096" dirty="0"/>
          </a:p>
        </p:txBody>
      </p:sp>
      <p:graphicFrame>
        <p:nvGraphicFramePr>
          <p:cNvPr id="5" name="Graphique 19">
            <a:extLst>
              <a:ext uri="{FF2B5EF4-FFF2-40B4-BE49-F238E27FC236}">
                <a16:creationId xmlns:a16="http://schemas.microsoft.com/office/drawing/2014/main" id="{E623104E-F6DB-748F-2DCC-3A286B1BB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059836"/>
              </p:ext>
            </p:extLst>
          </p:nvPr>
        </p:nvGraphicFramePr>
        <p:xfrm>
          <a:off x="2074944" y="1430054"/>
          <a:ext cx="6759411" cy="478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B37D5B4-EC32-C0FF-D41C-6AA35C8A356E}"/>
              </a:ext>
            </a:extLst>
          </p:cNvPr>
          <p:cNvSpPr txBox="1"/>
          <p:nvPr/>
        </p:nvSpPr>
        <p:spPr>
          <a:xfrm>
            <a:off x="5801527" y="4128311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87 %</a:t>
            </a:r>
            <a:endParaRPr lang="LID4096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B6A8-521E-F297-99B0-525B29C77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0FB46-1176-5B1F-83B5-457BF20B59D3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969605"/>
            <a:ext cx="12192000" cy="3954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Video Observer 2024 - Estimation of time spent watching ads : CIM TAM Jan-June 24 (for Live TV and TSV) – VIA Jan-June 24 (for BVOD)</a:t>
            </a:r>
          </a:p>
          <a:p>
            <a:pPr marL="0" indent="0" algn="ctr">
              <a:buNone/>
            </a:pPr>
            <a:r>
              <a:rPr lang="en-US" dirty="0"/>
              <a:t>For Social Media and internet like in the UK at 4% - For Cinema like in the UK at 8,0%.</a:t>
            </a:r>
          </a:p>
        </p:txBody>
      </p:sp>
    </p:spTree>
    <p:extLst>
      <p:ext uri="{BB962C8B-B14F-4D97-AF65-F5344CB8AC3E}">
        <p14:creationId xmlns:p14="http://schemas.microsoft.com/office/powerpoint/2010/main" val="33954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A2126D-CA35-50C2-BE79-B79B1A6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5761BF1-515C-4B34-867C-E8E8D60B721D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92DDEF-BE1A-1C46-47BF-1AF5AB7A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0"/>
            <a:ext cx="12192000" cy="68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D5D081-614B-1D95-F289-4E20797255D4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FED76-116B-865A-9623-34CCF56B724F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35885-AC54-5F6B-6703-55B9239E7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/>
          <a:p>
            <a:fld id="{E5761BF1-515C-4B34-867C-E8E8D60B721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C22A68-8AD1-5B0B-758D-2E55B9C0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Creativity is the biggest advertising profitability multiplier within our control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0CFA3-75DB-063A-35B4-22FD69EB9D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Source: The Drivers of Profitability, 2023, Paul Dyson - </a:t>
            </a:r>
            <a:r>
              <a:rPr lang="en-US" dirty="0" err="1"/>
              <a:t>accelero</a:t>
            </a:r>
            <a:r>
              <a:rPr lang="en-US" dirty="0"/>
              <a:t>, ROI multiplier = area of the circle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83F13-A818-37BC-F466-7CAA31CC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39"/>
          <a:stretch/>
        </p:blipFill>
        <p:spPr>
          <a:xfrm>
            <a:off x="629558" y="1947672"/>
            <a:ext cx="10968302" cy="3176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42C65-75B4-B2E5-4522-8C9A9EEFB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187" y="5670601"/>
            <a:ext cx="1374738" cy="52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7205A-226D-DA1E-5305-5F99F730DD2A}"/>
              </a:ext>
            </a:extLst>
          </p:cNvPr>
          <p:cNvSpPr txBox="1"/>
          <p:nvPr/>
        </p:nvSpPr>
        <p:spPr>
          <a:xfrm>
            <a:off x="818421" y="2139696"/>
            <a:ext cx="484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Potential</a:t>
            </a:r>
            <a:r>
              <a:rPr lang="nl-BE" dirty="0"/>
              <a:t> multipliers of advertising </a:t>
            </a:r>
            <a:r>
              <a:rPr lang="nl-BE" dirty="0" err="1"/>
              <a:t>profitability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00398-7240-BFAE-8DE7-8518330DC4CC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56BF2-29A9-5002-2A29-154606380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9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C32D2C-CB88-7131-2478-C6F1A9484C6C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50962-C331-34D0-2C66-94FEC52126E9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C0448-D1AE-8915-4056-AD5922D2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TV screen drives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highest ad recall of all devices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50E83-AECC-2BE0-77F9-18F2721944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Source: Context Effects, Map the Territory &amp; Tapestry Research,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BB1CD-A9DA-34E3-E054-F040BA3D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92" y="1542286"/>
            <a:ext cx="9171456" cy="4193640"/>
          </a:xfrm>
          <a:prstGeom prst="rect">
            <a:avLst/>
          </a:prstGeom>
          <a:effectLst>
            <a:outerShdw blurRad="2667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B3B0A-BF21-9784-7D62-4C62ADAE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8817076-C9E1-3C1E-F949-5C745DED2E18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0D786-2F66-E12A-A37D-6A371A445764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4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140E87-0F26-9BC7-84E6-8F0ABCBD5262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5262C-8BEC-319A-0988-601CE19DD345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259285-1BA5-63EA-20D4-0BEF8A2D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kern="0" dirty="0">
                <a:latin typeface="Verdana" panose="020B0604030504040204"/>
                <a:cs typeface="Calibri"/>
                <a:sym typeface="Calibri"/>
              </a:rPr>
              <a:t>S</a:t>
            </a:r>
            <a:r>
              <a:rPr lang="en-GB" kern="0" dirty="0">
                <a:latin typeface="Verdana" panose="020B0604030504040204"/>
                <a:cs typeface="Calibri"/>
                <a:sym typeface="Calibri"/>
              </a:rPr>
              <a:t>ustainability claims in communication </a:t>
            </a:r>
            <a:br>
              <a:rPr lang="en-GB" kern="0" dirty="0">
                <a:latin typeface="Verdana" panose="020B0604030504040204"/>
                <a:cs typeface="Calibri"/>
                <a:sym typeface="Calibri"/>
              </a:rPr>
            </a:br>
            <a:r>
              <a:rPr lang="en-GB" kern="0" dirty="0">
                <a:latin typeface="Verdana" panose="020B0604030504040204"/>
                <a:cs typeface="Calibri"/>
                <a:sym typeface="Calibri"/>
              </a:rPr>
              <a:t>become more credible</a:t>
            </a:r>
            <a:endParaRPr lang="LID4096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65BC96-A02F-BB01-328E-D30D12BEE4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research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Bubka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Var, RMB </a:t>
            </a:r>
            <a:r>
              <a:rPr lang="nl-BE" dirty="0" err="1"/>
              <a:t>and</a:t>
            </a:r>
            <a:r>
              <a:rPr lang="nl-BE" dirty="0"/>
              <a:t> VIA -  Webinar : More impact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less</a:t>
            </a:r>
            <a:r>
              <a:rPr lang="nl-BE" dirty="0"/>
              <a:t> impact, May 2024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9C6D1-CEDB-287D-6351-3B0AC5E43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9"/>
          <a:stretch/>
        </p:blipFill>
        <p:spPr>
          <a:xfrm>
            <a:off x="1742273" y="1970444"/>
            <a:ext cx="10333144" cy="3225064"/>
          </a:xfrm>
          <a:prstGeom prst="rect">
            <a:avLst/>
          </a:prstGeom>
        </p:spPr>
      </p:pic>
      <p:pic>
        <p:nvPicPr>
          <p:cNvPr id="9" name="Picture 8" descr="A blue and green circle with dots&#10;&#10;Description automatically generated with medium confidence">
            <a:extLst>
              <a:ext uri="{FF2B5EF4-FFF2-40B4-BE49-F238E27FC236}">
                <a16:creationId xmlns:a16="http://schemas.microsoft.com/office/drawing/2014/main" id="{93D758BD-0913-E4CA-3B3A-69D4B7C779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896" y="2543834"/>
            <a:ext cx="1846169" cy="1039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BC9C4-228B-C222-D149-21B0F7D67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4BA9B7-D4DC-808E-2AB6-7B4FD66C3672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4D6F7-35FC-CE94-DE74-774E5F01972A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F63A3A-9CFD-147D-8414-8EB1BD4D7D56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22500-AC50-0977-8206-486B96F61171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F6AA91-5CAA-B4E5-1664-D7C61CB08E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/>
          <a:p>
            <a:fld id="{E5761BF1-515C-4B34-867C-E8E8D60B721D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1D3B3-D60C-BAC8-1556-AE55055D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(Linear and BVOD) </a:t>
            </a:r>
            <a:r>
              <a:rPr lang="en-US" dirty="0"/>
              <a:t>accounts for </a:t>
            </a:r>
            <a:br>
              <a:rPr lang="en-US" dirty="0"/>
            </a:br>
            <a:r>
              <a:rPr lang="en-US" dirty="0"/>
              <a:t>over half of all ad-driven profit</a:t>
            </a:r>
            <a:endParaRPr lang="LID4096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116D8-9365-203C-BF44-1ADBA99F1C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nl-BE" dirty="0" err="1"/>
              <a:t>Thinkbox</a:t>
            </a:r>
            <a:r>
              <a:rPr lang="nl-BE" dirty="0"/>
              <a:t>, Profit </a:t>
            </a:r>
            <a:r>
              <a:rPr lang="nl-BE" dirty="0" err="1"/>
              <a:t>ability</a:t>
            </a:r>
            <a:r>
              <a:rPr lang="nl-BE" dirty="0"/>
              <a:t> 2, </a:t>
            </a:r>
            <a:r>
              <a:rPr lang="en-US" dirty="0"/>
              <a:t>THE NEW BUSINESS CASE FOR ADVERTISING,</a:t>
            </a:r>
            <a:r>
              <a:rPr lang="nl-BE" dirty="0"/>
              <a:t> April 2024 – Full report </a:t>
            </a:r>
            <a:endParaRPr lang="LID40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27053-8388-5095-2DD0-FF1BD000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EAD0E5-1B09-0E0E-40BB-A0B4FD17224E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F5DA3-D448-E8F4-E2E7-E6FBB924CFB6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59BB0C-8D7B-D0F8-2FDB-760B6D9AA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150" y="1523226"/>
            <a:ext cx="8707700" cy="42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A9CF26-AB58-5D64-B8EE-3ED8743ADBA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9D4FD-AFA4-8DF1-6C7C-B7B12B3293F0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B75D2-38F1-377E-EADC-F674DB9A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with long-form video content </a:t>
            </a:r>
            <a:br>
              <a:rPr lang="en-US" dirty="0"/>
            </a:br>
            <a:r>
              <a:rPr lang="en-US" dirty="0"/>
              <a:t>grabs much higher attention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9F5A-A709-2557-ED95-58844EF9BF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96000"/>
            <a:ext cx="12192000" cy="1984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: Laugh, Cry, Share, Buy How TV &amp; Streaming Influences Gen Z More Than Leading Social, VAB USA.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F77C3-F38D-AF25-D878-0C944461B5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2E8F1"/>
              </a:clrFrom>
              <a:clrTo>
                <a:srgbClr val="E2E8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06" y="1649819"/>
            <a:ext cx="11045588" cy="4092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244A1-0A1F-57E0-D7F4-EB2122D7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5CE96DD-7287-4C0C-37CF-0C6CA77BA937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44112-8D94-0C1B-0E70-62250B10A640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8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0F6437-F6A6-3ACF-B659-881AF26AC7B3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1D9B0-7197-A5AE-171A-6CCE7D261420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97DDC-9AED-B5BD-497B-8D542A10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 on Ad: Viewing time (median) of all video advertising contacts per platform in seconds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C68C-6FC1-FEFF-24ED-E40CB8F863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52456"/>
            <a:ext cx="12192000" cy="241981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wild, Screenforce Germany, 2024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B38C3-2B37-3018-D27B-6670DC72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2007701"/>
            <a:ext cx="9852693" cy="344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17F8A-E189-68E4-878B-66DC4590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09" y="7131486"/>
            <a:ext cx="7859222" cy="685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B9BD7-0944-E5A7-0815-9D03D9518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3AB77FC-BE62-06E0-78FA-C46E1B5E27B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CFBD0-9CDD-2BE9-AF33-288987231AF1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6A9F-DE4F-1B12-5AD5-7BBDFE35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4D47B6-4CEF-EDC7-B0B7-EFE23D8CD339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B4019-416F-0FAE-E2BA-686111FEF122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067AE3-3FA8-FFCC-6CD6-38563FD8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: 92% of the response </a:t>
            </a:r>
            <a:br>
              <a:rPr lang="en-US" dirty="0"/>
            </a:br>
            <a:r>
              <a:rPr lang="en-US" dirty="0"/>
              <a:t>comes </a:t>
            </a:r>
            <a:r>
              <a:rPr lang="en-US" u="sng" dirty="0"/>
              <a:t>after</a:t>
            </a:r>
            <a:r>
              <a:rPr lang="en-US" dirty="0"/>
              <a:t> the Short Term attribution</a:t>
            </a:r>
            <a:endParaRPr lang="LID4096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351288-3D7C-84D8-1C02-4BC5A088BF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8765"/>
            <a:ext cx="12192000" cy="245673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Radio, </a:t>
            </a:r>
            <a:r>
              <a:rPr lang="nl-BE" dirty="0" err="1"/>
              <a:t>the</a:t>
            </a:r>
            <a:r>
              <a:rPr lang="nl-BE" dirty="0"/>
              <a:t> Performance Multiplier / </a:t>
            </a:r>
            <a:r>
              <a:rPr lang="nl-BE" dirty="0" err="1"/>
              <a:t>Radiocentre</a:t>
            </a:r>
            <a:r>
              <a:rPr lang="nl-BE" dirty="0"/>
              <a:t> UK.</a:t>
            </a:r>
            <a:endParaRPr lang="LID4096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BA427-3A14-5DEF-E1EA-0F27FA4F4E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6613" y="6338888"/>
            <a:ext cx="1195387" cy="115887"/>
          </a:xfrm>
          <a:prstGeom prst="rect">
            <a:avLst/>
          </a:prstGeom>
        </p:spPr>
        <p:txBody>
          <a:bodyPr/>
          <a:lstStyle/>
          <a:p>
            <a:fld id="{E5761BF1-515C-4B34-867C-E8E8D60B721D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46FAA-CFD9-71AF-9E5D-099A0BC2B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1" r="5935" b="4117"/>
          <a:stretch/>
        </p:blipFill>
        <p:spPr>
          <a:xfrm>
            <a:off x="928688" y="1740388"/>
            <a:ext cx="10067925" cy="3925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1B526-1399-5B1D-CE76-33556D08F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45BA94F-6FFA-41F2-797F-53E4367E741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68B1E-B325-7874-6979-F20E08733A87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AE7BBB-0AD1-A902-1214-D932BB4F24FD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A7A92-F3EE-09EF-8DD0-BC5E9B71ECAB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FBA9EC-27FC-DD50-1A12-03C20AED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Combining</a:t>
            </a:r>
            <a:r>
              <a:rPr lang="nl-BE" dirty="0"/>
              <a:t> Audio </a:t>
            </a:r>
            <a:r>
              <a:rPr lang="nl-BE" dirty="0" err="1"/>
              <a:t>ads</a:t>
            </a:r>
            <a:r>
              <a:rPr lang="nl-BE" dirty="0"/>
              <a:t> with Audio-Visual </a:t>
            </a:r>
            <a:r>
              <a:rPr lang="nl-BE" dirty="0" err="1"/>
              <a:t>ads</a:t>
            </a:r>
            <a:br>
              <a:rPr lang="nl-BE" dirty="0"/>
            </a:br>
            <a:r>
              <a:rPr lang="nl-BE" dirty="0" err="1"/>
              <a:t>boosts</a:t>
            </a:r>
            <a:r>
              <a:rPr lang="nl-BE" dirty="0"/>
              <a:t> Share of Mind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brands</a:t>
            </a:r>
            <a:endParaRPr lang="LID4096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32ECCE-4DD5-993D-3026-CACB1CA3CE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98850"/>
            <a:ext cx="12192000" cy="195588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nl-BE" dirty="0" err="1"/>
              <a:t>Radiocentre</a:t>
            </a:r>
            <a:r>
              <a:rPr lang="nl-BE" dirty="0"/>
              <a:t> Ireland – </a:t>
            </a:r>
            <a:r>
              <a:rPr lang="nl-BE" dirty="0" err="1"/>
              <a:t>Differentology</a:t>
            </a:r>
            <a:r>
              <a:rPr lang="nl-BE" dirty="0"/>
              <a:t> 2024</a:t>
            </a:r>
            <a:endParaRPr lang="LID4096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C38897-C831-F2A9-77FA-946FCA23717D}"/>
              </a:ext>
            </a:extLst>
          </p:cNvPr>
          <p:cNvGrpSpPr/>
          <p:nvPr/>
        </p:nvGrpSpPr>
        <p:grpSpPr>
          <a:xfrm>
            <a:off x="3395703" y="1617606"/>
            <a:ext cx="5185724" cy="3922601"/>
            <a:chOff x="3395703" y="1617606"/>
            <a:chExt cx="5185724" cy="3922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395074-94F8-DFEB-FAE2-9CC5CBA50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27" b="14655"/>
            <a:stretch/>
          </p:blipFill>
          <p:spPr>
            <a:xfrm>
              <a:off x="3395703" y="1617606"/>
              <a:ext cx="5185724" cy="392260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2D2DBD-2D1A-B9E8-47C9-53D8A7E7BE50}"/>
                </a:ext>
              </a:extLst>
            </p:cNvPr>
            <p:cNvSpPr txBox="1"/>
            <p:nvPr/>
          </p:nvSpPr>
          <p:spPr>
            <a:xfrm>
              <a:off x="5344887" y="4322163"/>
              <a:ext cx="1075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AV ONLY</a:t>
              </a:r>
              <a:endParaRPr lang="LID4096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A53682-9771-EB76-6603-82B497B122C5}"/>
                </a:ext>
              </a:extLst>
            </p:cNvPr>
            <p:cNvSpPr txBox="1"/>
            <p:nvPr/>
          </p:nvSpPr>
          <p:spPr>
            <a:xfrm>
              <a:off x="6882585" y="4183663"/>
              <a:ext cx="8197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dirty="0"/>
                <a:t>AV +</a:t>
              </a:r>
            </a:p>
            <a:p>
              <a:pPr algn="ctr"/>
              <a:r>
                <a:rPr lang="nl-BE" sz="2000" dirty="0"/>
                <a:t>Audio</a:t>
              </a:r>
              <a:endParaRPr lang="LID4096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1ED090-A4D5-B58D-8FF1-D325998B04C4}"/>
                </a:ext>
              </a:extLst>
            </p:cNvPr>
            <p:cNvSpPr txBox="1"/>
            <p:nvPr/>
          </p:nvSpPr>
          <p:spPr>
            <a:xfrm>
              <a:off x="4063018" y="4322163"/>
              <a:ext cx="805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dirty="0"/>
                <a:t>control</a:t>
              </a:r>
              <a:endParaRPr lang="LID4096" sz="16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4967855-EB75-5B76-0536-8967AFB3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ECE9F84-BEFD-2E9F-422F-F728C4BD4527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C1382-5D09-B9FD-0646-A9D5AFA216C0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708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Widescreen</PresentationFormat>
  <Paragraphs>93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Verdana</vt:lpstr>
      <vt:lpstr>Wingdings</vt:lpstr>
      <vt:lpstr>Kantoorthema</vt:lpstr>
      <vt:lpstr>PowerPoint Presentation</vt:lpstr>
      <vt:lpstr>Creativity is the biggest advertising profitability multiplier within our control</vt:lpstr>
      <vt:lpstr>The TV screen drives  the highest ad recall of all devices</vt:lpstr>
      <vt:lpstr>Sustainability claims in communication  become more credible</vt:lpstr>
      <vt:lpstr>TV (Linear and BVOD) accounts for  over half of all ad-driven profit</vt:lpstr>
      <vt:lpstr>Engagement with long-form video content  grabs much higher attention</vt:lpstr>
      <vt:lpstr>Eyes on Ad: Viewing time (median) of all video advertising contacts per platform in seconds</vt:lpstr>
      <vt:lpstr>RADIO : 92% of the response  comes after the Short Term attribution</vt:lpstr>
      <vt:lpstr>Combining Audio ads with Audio-Visual ads boosts Share of Mind for brands</vt:lpstr>
      <vt:lpstr>52% of all ads viewed by Gen Z are delivered by TV broadcasters</vt:lpstr>
      <vt:lpstr>Time shifted viewing on TV ads extra reach</vt:lpstr>
      <vt:lpstr>Optimal budget mix varies by sector TV has the largest share</vt:lpstr>
      <vt:lpstr>In Belgium, 87% of all viewed ads are delivered by TV broadcasters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Wout Dockx</cp:lastModifiedBy>
  <cp:revision>63</cp:revision>
  <dcterms:created xsi:type="dcterms:W3CDTF">2019-06-26T08:46:02Z</dcterms:created>
  <dcterms:modified xsi:type="dcterms:W3CDTF">2025-01-28T08:57:59Z</dcterms:modified>
</cp:coreProperties>
</file>